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79" r:id="rId5"/>
    <p:sldId id="280" r:id="rId6"/>
    <p:sldId id="277" r:id="rId7"/>
    <p:sldId id="278" r:id="rId8"/>
    <p:sldId id="275" r:id="rId9"/>
    <p:sldId id="276" r:id="rId10"/>
    <p:sldId id="271" r:id="rId11"/>
    <p:sldId id="272" r:id="rId12"/>
    <p:sldId id="264" r:id="rId13"/>
    <p:sldId id="257" r:id="rId14"/>
    <p:sldId id="265" r:id="rId15"/>
    <p:sldId id="258" r:id="rId16"/>
    <p:sldId id="259" r:id="rId17"/>
    <p:sldId id="266" r:id="rId18"/>
    <p:sldId id="260" r:id="rId19"/>
    <p:sldId id="267" r:id="rId20"/>
    <p:sldId id="261" r:id="rId21"/>
    <p:sldId id="268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ittlerock\fileshare4\LRPD\PolicePublic\Crime%20Analysis%20Shared%20Folder\NIBRS%20Dashboard%20Projection%20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2023 Part I Offenses by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'Monthly - 2023'!$B$14:$M$14</c:f>
              <c:numCache>
                <c:formatCode>General</c:formatCode>
                <c:ptCount val="12"/>
                <c:pt idx="0">
                  <c:v>1178</c:v>
                </c:pt>
                <c:pt idx="1">
                  <c:v>1038</c:v>
                </c:pt>
                <c:pt idx="2">
                  <c:v>1126</c:v>
                </c:pt>
                <c:pt idx="3">
                  <c:v>1009</c:v>
                </c:pt>
                <c:pt idx="4">
                  <c:v>1279</c:v>
                </c:pt>
                <c:pt idx="5">
                  <c:v>1259</c:v>
                </c:pt>
                <c:pt idx="6" formatCode="0">
                  <c:v>1390</c:v>
                </c:pt>
                <c:pt idx="7" formatCode="0">
                  <c:v>0</c:v>
                </c:pt>
                <c:pt idx="8" formatCode="0">
                  <c:v>0</c:v>
                </c:pt>
                <c:pt idx="9" formatCode="0">
                  <c:v>0</c:v>
                </c:pt>
                <c:pt idx="10" formatCode="0">
                  <c:v>0</c:v>
                </c:pt>
                <c:pt idx="11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34984944"/>
        <c:axId val="634982984"/>
        <c:axId val="0"/>
      </c:bar3DChart>
      <c:catAx>
        <c:axId val="63498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982984"/>
        <c:crosses val="autoZero"/>
        <c:auto val="1"/>
        <c:lblAlgn val="ctr"/>
        <c:lblOffset val="100"/>
        <c:noMultiLvlLbl val="0"/>
      </c:catAx>
      <c:valAx>
        <c:axId val="63498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98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2022 Part I Offenses by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'Monthly - 2022'!$B$14:$M$14</c:f>
              <c:numCache>
                <c:formatCode>General</c:formatCode>
                <c:ptCount val="12"/>
                <c:pt idx="0">
                  <c:v>1243</c:v>
                </c:pt>
                <c:pt idx="1">
                  <c:v>1097</c:v>
                </c:pt>
                <c:pt idx="2">
                  <c:v>1137</c:v>
                </c:pt>
                <c:pt idx="3">
                  <c:v>1202</c:v>
                </c:pt>
                <c:pt idx="4">
                  <c:v>1323</c:v>
                </c:pt>
                <c:pt idx="5">
                  <c:v>1223</c:v>
                </c:pt>
                <c:pt idx="6" formatCode="0">
                  <c:v>1250</c:v>
                </c:pt>
                <c:pt idx="7" formatCode="0">
                  <c:v>1353</c:v>
                </c:pt>
                <c:pt idx="8" formatCode="0">
                  <c:v>1216</c:v>
                </c:pt>
                <c:pt idx="9" formatCode="0">
                  <c:v>1289</c:v>
                </c:pt>
                <c:pt idx="10" formatCode="0">
                  <c:v>1073</c:v>
                </c:pt>
                <c:pt idx="11" formatCode="0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73109376"/>
        <c:axId val="573109768"/>
        <c:axId val="0"/>
      </c:bar3DChart>
      <c:catAx>
        <c:axId val="57310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109768"/>
        <c:crosses val="autoZero"/>
        <c:auto val="1"/>
        <c:lblAlgn val="ctr"/>
        <c:lblOffset val="100"/>
        <c:noMultiLvlLbl val="0"/>
      </c:catAx>
      <c:valAx>
        <c:axId val="57310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10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2021 Part I Offenses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'Monthly - 2021'!$B$3:$M$3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'Monthly - 2021'!$B$14:$M$14</c:f>
              <c:numCache>
                <c:formatCode>General</c:formatCode>
                <c:ptCount val="12"/>
                <c:pt idx="0">
                  <c:v>1062</c:v>
                </c:pt>
                <c:pt idx="1">
                  <c:v>1016</c:v>
                </c:pt>
                <c:pt idx="2">
                  <c:v>1081</c:v>
                </c:pt>
                <c:pt idx="3">
                  <c:v>1127</c:v>
                </c:pt>
                <c:pt idx="4">
                  <c:v>1329</c:v>
                </c:pt>
                <c:pt idx="5">
                  <c:v>1163</c:v>
                </c:pt>
                <c:pt idx="6" formatCode="0">
                  <c:v>1391</c:v>
                </c:pt>
                <c:pt idx="7" formatCode="0">
                  <c:v>1418</c:v>
                </c:pt>
                <c:pt idx="8" formatCode="0">
                  <c:v>1261</c:v>
                </c:pt>
                <c:pt idx="9" formatCode="0">
                  <c:v>1357</c:v>
                </c:pt>
                <c:pt idx="10" formatCode="0">
                  <c:v>1238</c:v>
                </c:pt>
                <c:pt idx="11" formatCode="0">
                  <c:v>1369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61828696"/>
        <c:axId val="261829088"/>
        <c:axId val="0"/>
      </c:bar3DChart>
      <c:catAx>
        <c:axId val="26182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829088"/>
        <c:crosses val="autoZero"/>
        <c:auto val="1"/>
        <c:lblAlgn val="ctr"/>
        <c:lblOffset val="100"/>
        <c:noMultiLvlLbl val="0"/>
      </c:catAx>
      <c:valAx>
        <c:axId val="26182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82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2020 Part I Offenses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'Monthly - 2020'!$B$3:$M$3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'Monthly - 2020'!$B$14:$M$14</c:f>
              <c:numCache>
                <c:formatCode>General</c:formatCode>
                <c:ptCount val="12"/>
                <c:pt idx="0">
                  <c:v>1193</c:v>
                </c:pt>
                <c:pt idx="1">
                  <c:v>1032</c:v>
                </c:pt>
                <c:pt idx="2">
                  <c:v>1114</c:v>
                </c:pt>
                <c:pt idx="3">
                  <c:v>1053</c:v>
                </c:pt>
                <c:pt idx="4">
                  <c:v>1084</c:v>
                </c:pt>
                <c:pt idx="5">
                  <c:v>1124</c:v>
                </c:pt>
                <c:pt idx="6" formatCode="0">
                  <c:v>988</c:v>
                </c:pt>
                <c:pt idx="7" formatCode="0">
                  <c:v>1043</c:v>
                </c:pt>
                <c:pt idx="8" formatCode="0">
                  <c:v>1222</c:v>
                </c:pt>
                <c:pt idx="9" formatCode="0">
                  <c:v>1247</c:v>
                </c:pt>
                <c:pt idx="10" formatCode="0">
                  <c:v>1118</c:v>
                </c:pt>
                <c:pt idx="11" formatCode="0">
                  <c:v>1145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62633576"/>
        <c:axId val="262637496"/>
        <c:axId val="0"/>
      </c:bar3DChart>
      <c:catAx>
        <c:axId val="26263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637496"/>
        <c:crosses val="autoZero"/>
        <c:auto val="1"/>
        <c:lblAlgn val="ctr"/>
        <c:lblOffset val="100"/>
        <c:noMultiLvlLbl val="0"/>
      </c:catAx>
      <c:valAx>
        <c:axId val="26263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63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0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6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9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90EF0-F46D-41D2-9794-045FD9A6F4A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5A904-892D-4E88-A908-D963E638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9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%20-%202019!R3C1:R14C1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%20-%202019!%5bNIBRS%20Dashboard%20Projection%20graph.xlsx%5dMonthly%20-%202019%20Chart%20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%20-%202018!R3C1:R14C1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%20-%202018!%5bNIBRS%20Dashboard%20Projection%20graph.xlsx%5dMonthly%20-%202018%20Chart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%20-%202017!R3C1:R14C1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%20-%202017!%5bNIBRS%20Dashboard%20Projection%20graph.xlsx%5dMonthly%20-%202017%20Chart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-%202016!R3C1:R15C1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-%202016!%5bNIBRS%20Dashboard%20Projection%20graph.xlsx%5dMonthly-%202016%20Chart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%20-%202015!R3C1:R15C1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%20-%202015!%5bNIBRS%20Dashboard%20Projection%20graph.xlsx%5dMonthly%20-%202015%20Chart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%20-%202014!R3C1:R15C1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tfiles4\LRPD\PolicePublic\Crime%20Analysis%20Shared%20Folder\NIBRS%20Dashboard%20Projection%20graph.xlsx!Monthly%20-%202014!%5bNIBRS%20Dashboard%20Projection%20graph.xlsx%5dMonthly%20-%202014%20Chart%20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 Offenses by Month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 –2023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9594" y="-3391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2019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1035" y="5759116"/>
            <a:ext cx="531427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figures represent the data extracted from the LRPD’s Records Management System</a:t>
            </a:r>
          </a:p>
          <a:p>
            <a:r>
              <a:rPr lang="en-US" sz="1100" dirty="0" smtClean="0"/>
              <a:t>and can fluctuate from month-to-month as incidents are investigated further and possibly</a:t>
            </a:r>
          </a:p>
          <a:p>
            <a:r>
              <a:rPr lang="en-US" sz="1100" dirty="0"/>
              <a:t>r</a:t>
            </a:r>
            <a:r>
              <a:rPr lang="en-US" sz="1100" dirty="0" smtClean="0"/>
              <a:t>eclassified.</a:t>
            </a:r>
            <a:endParaRPr lang="en-US" sz="11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799156"/>
              </p:ext>
            </p:extLst>
          </p:nvPr>
        </p:nvGraphicFramePr>
        <p:xfrm>
          <a:off x="-1" y="839789"/>
          <a:ext cx="12174827" cy="3695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Worksheet" r:id="rId3" imgW="11706055" imgH="3552838" progId="Excel.Sheet.12">
                  <p:link updateAutomatic="1"/>
                </p:oleObj>
              </mc:Choice>
              <mc:Fallback>
                <p:oleObj name="Worksheet" r:id="rId3" imgW="11706055" imgH="355283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839789"/>
                        <a:ext cx="12174827" cy="3695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5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144751"/>
              </p:ext>
            </p:extLst>
          </p:nvPr>
        </p:nvGraphicFramePr>
        <p:xfrm>
          <a:off x="0" y="441325"/>
          <a:ext cx="12192000" cy="597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Worksheet" r:id="rId3" imgW="10029944" imgH="3991078" progId="Excel.Sheet.12">
                  <p:link updateAutomatic="1"/>
                </p:oleObj>
              </mc:Choice>
              <mc:Fallback>
                <p:oleObj name="Worksheet" r:id="rId3" imgW="10029944" imgH="399107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41325"/>
                        <a:ext cx="12192000" cy="597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0354" y="5195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2018</a:t>
            </a:r>
            <a:endParaRPr lang="en-US" sz="28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03102"/>
              </p:ext>
            </p:extLst>
          </p:nvPr>
        </p:nvGraphicFramePr>
        <p:xfrm>
          <a:off x="27884" y="528638"/>
          <a:ext cx="12118190" cy="367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Worksheet" r:id="rId3" imgW="11725141" imgH="3552838" progId="Excel.Sheet.12">
                  <p:link updateAutomatic="1"/>
                </p:oleObj>
              </mc:Choice>
              <mc:Fallback>
                <p:oleObj name="Worksheet" r:id="rId3" imgW="11725141" imgH="355283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84" y="528638"/>
                        <a:ext cx="12118190" cy="3672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71035" y="5759116"/>
            <a:ext cx="531427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figures represent the data extracted from the LRPD’s Records Management System</a:t>
            </a:r>
          </a:p>
          <a:p>
            <a:r>
              <a:rPr lang="en-US" sz="1100" dirty="0" smtClean="0"/>
              <a:t>and can fluctuate from month-to-month as incidents are investigated further and possibly</a:t>
            </a:r>
          </a:p>
          <a:p>
            <a:r>
              <a:rPr lang="en-US" sz="1100" dirty="0"/>
              <a:t>r</a:t>
            </a:r>
            <a:r>
              <a:rPr lang="en-US" sz="1100" dirty="0" smtClean="0"/>
              <a:t>eclassified.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283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1684" y="-56147"/>
            <a:ext cx="2879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Year-to-Date 2018</a:t>
            </a:r>
            <a:endParaRPr 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294374"/>
              </p:ext>
            </p:extLst>
          </p:nvPr>
        </p:nvGraphicFramePr>
        <p:xfrm>
          <a:off x="0" y="441325"/>
          <a:ext cx="12192000" cy="597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Worksheet" r:id="rId3" imgW="10029944" imgH="3991078" progId="Excel.Sheet.12">
                  <p:link updateAutomatic="1"/>
                </p:oleObj>
              </mc:Choice>
              <mc:Fallback>
                <p:oleObj name="Worksheet" r:id="rId3" imgW="10029944" imgH="399107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41325"/>
                        <a:ext cx="12192000" cy="597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8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0147" y="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2017</a:t>
            </a:r>
            <a:endParaRPr lang="en-US" sz="28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45520"/>
              </p:ext>
            </p:extLst>
          </p:nvPr>
        </p:nvGraphicFramePr>
        <p:xfrm>
          <a:off x="17875" y="754064"/>
          <a:ext cx="12174125" cy="370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Worksheet" r:id="rId3" imgW="11668230" imgH="3552838" progId="Excel.Sheet.12">
                  <p:link updateAutomatic="1"/>
                </p:oleObj>
              </mc:Choice>
              <mc:Fallback>
                <p:oleObj name="Worksheet" r:id="rId3" imgW="11668230" imgH="355283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75" y="754064"/>
                        <a:ext cx="12174125" cy="3707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48462" y="5751095"/>
            <a:ext cx="531427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figures represent the data extracted from the LRPD’s Records Management System</a:t>
            </a:r>
          </a:p>
          <a:p>
            <a:r>
              <a:rPr lang="en-US" sz="1100" dirty="0" smtClean="0"/>
              <a:t>and can fluctuate from month-to-month as incidents are investigated further and possibly</a:t>
            </a:r>
          </a:p>
          <a:p>
            <a:r>
              <a:rPr lang="en-US" sz="1100" dirty="0"/>
              <a:t>r</a:t>
            </a:r>
            <a:r>
              <a:rPr lang="en-US" sz="1100" dirty="0" smtClean="0"/>
              <a:t>eclassified.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061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5874" y="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2017</a:t>
            </a:r>
            <a:endParaRPr 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556603"/>
              </p:ext>
            </p:extLst>
          </p:nvPr>
        </p:nvGraphicFramePr>
        <p:xfrm>
          <a:off x="0" y="212725"/>
          <a:ext cx="12192000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" name="Worksheet" r:id="rId3" imgW="7820115" imgH="4638533" progId="Excel.Sheet.12">
                  <p:link updateAutomatic="1"/>
                </p:oleObj>
              </mc:Choice>
              <mc:Fallback>
                <p:oleObj name="Worksheet" r:id="rId3" imgW="7820115" imgH="463853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12725"/>
                        <a:ext cx="12192000" cy="643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6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2442" y="-7218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2016</a:t>
            </a:r>
            <a:endParaRPr 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44133"/>
              </p:ext>
            </p:extLst>
          </p:nvPr>
        </p:nvGraphicFramePr>
        <p:xfrm>
          <a:off x="18718" y="588964"/>
          <a:ext cx="12173282" cy="402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Worksheet" r:id="rId3" imgW="11649144" imgH="3848242" progId="Excel.Sheet.12">
                  <p:link updateAutomatic="1"/>
                </p:oleObj>
              </mc:Choice>
              <mc:Fallback>
                <p:oleObj name="Worksheet" r:id="rId3" imgW="11649144" imgH="38482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18" y="588964"/>
                        <a:ext cx="12173282" cy="402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48462" y="5751095"/>
            <a:ext cx="531427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figures represent the data extracted from the LRPD’s Records Management System</a:t>
            </a:r>
          </a:p>
          <a:p>
            <a:r>
              <a:rPr lang="en-US" sz="1100" dirty="0" smtClean="0"/>
              <a:t>and can fluctuate from month-to-month as incidents are investigated further and possibly</a:t>
            </a:r>
          </a:p>
          <a:p>
            <a:r>
              <a:rPr lang="en-US" sz="1100" dirty="0"/>
              <a:t>r</a:t>
            </a:r>
            <a:r>
              <a:rPr lang="en-US" sz="1100" dirty="0" smtClean="0"/>
              <a:t>eclassified.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688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2442" y="-72189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2016</a:t>
            </a:r>
            <a:endParaRPr 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78929"/>
              </p:ext>
            </p:extLst>
          </p:nvPr>
        </p:nvGraphicFramePr>
        <p:xfrm>
          <a:off x="0" y="211138"/>
          <a:ext cx="12192000" cy="643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Worksheet" r:id="rId3" imgW="6943888" imgH="3514609" progId="Excel.Sheet.12">
                  <p:link updateAutomatic="1"/>
                </p:oleObj>
              </mc:Choice>
              <mc:Fallback>
                <p:oleObj name="Worksheet" r:id="rId3" imgW="6943888" imgH="35146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11138"/>
                        <a:ext cx="12192000" cy="643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1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7518" y="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2015</a:t>
            </a:r>
            <a:endParaRPr lang="en-US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27915"/>
              </p:ext>
            </p:extLst>
          </p:nvPr>
        </p:nvGraphicFramePr>
        <p:xfrm>
          <a:off x="0" y="577850"/>
          <a:ext cx="12192000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Worksheet" r:id="rId3" imgW="11620341" imgH="3743286" progId="Excel.Sheet.12">
                  <p:link updateAutomatic="1"/>
                </p:oleObj>
              </mc:Choice>
              <mc:Fallback>
                <p:oleObj name="Worksheet" r:id="rId3" imgW="11620341" imgH="374328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77850"/>
                        <a:ext cx="12192000" cy="392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8462" y="5751095"/>
            <a:ext cx="531427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figures represent the data extracted from the LRPD’s Records Management System</a:t>
            </a:r>
          </a:p>
          <a:p>
            <a:r>
              <a:rPr lang="en-US" sz="1100" dirty="0" smtClean="0"/>
              <a:t>and can fluctuate from month-to-month as incidents are investigated further and possibly</a:t>
            </a:r>
          </a:p>
          <a:p>
            <a:r>
              <a:rPr lang="en-US" sz="1100" dirty="0"/>
              <a:t>r</a:t>
            </a:r>
            <a:r>
              <a:rPr lang="en-US" sz="1100" dirty="0" smtClean="0"/>
              <a:t>eclassified.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67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9221" y="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2015</a:t>
            </a:r>
            <a:endParaRPr 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936119"/>
              </p:ext>
            </p:extLst>
          </p:nvPr>
        </p:nvGraphicFramePr>
        <p:xfrm>
          <a:off x="0" y="9525"/>
          <a:ext cx="12192000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Worksheet" r:id="rId3" imgW="5914971" imgH="3600450" progId="Excel.Sheet.12">
                  <p:link updateAutomatic="1"/>
                </p:oleObj>
              </mc:Choice>
              <mc:Fallback>
                <p:oleObj name="Worksheet" r:id="rId3" imgW="5914971" imgH="36004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525"/>
                        <a:ext cx="12192000" cy="677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7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1035" y="5759116"/>
            <a:ext cx="531427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figures represent the data extracted from the LRPD’s Records Management System</a:t>
            </a:r>
          </a:p>
          <a:p>
            <a:r>
              <a:rPr lang="en-US" sz="1100" dirty="0" smtClean="0"/>
              <a:t>and can fluctuate from month-to-month as incidents are investigated further and possibly</a:t>
            </a:r>
          </a:p>
          <a:p>
            <a:r>
              <a:rPr lang="en-US" sz="1100" dirty="0"/>
              <a:t>r</a:t>
            </a:r>
            <a:r>
              <a:rPr lang="en-US" sz="1100" dirty="0" smtClean="0"/>
              <a:t>eclassified.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5629594" y="-3391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2023</a:t>
            </a:r>
            <a:endParaRPr lang="en-US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76593"/>
              </p:ext>
            </p:extLst>
          </p:nvPr>
        </p:nvGraphicFramePr>
        <p:xfrm>
          <a:off x="21253" y="553720"/>
          <a:ext cx="12170747" cy="500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Worksheet" r:id="rId3" imgW="11706055" imgH="3552838" progId="Excel.Sheet.12">
                  <p:embed/>
                </p:oleObj>
              </mc:Choice>
              <mc:Fallback>
                <p:oleObj name="Worksheet" r:id="rId3" imgW="11706055" imgH="35528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53" y="553720"/>
                        <a:ext cx="12170747" cy="500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504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3877" y="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2014</a:t>
            </a:r>
            <a:endParaRPr 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12570"/>
              </p:ext>
            </p:extLst>
          </p:nvPr>
        </p:nvGraphicFramePr>
        <p:xfrm>
          <a:off x="0" y="714375"/>
          <a:ext cx="12192000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Worksheet" r:id="rId3" imgW="11649144" imgH="3743286" progId="Excel.Sheet.12">
                  <p:link updateAutomatic="1"/>
                </p:oleObj>
              </mc:Choice>
              <mc:Fallback>
                <p:oleObj name="Worksheet" r:id="rId3" imgW="11649144" imgH="374328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14375"/>
                        <a:ext cx="12192000" cy="391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48462" y="5751095"/>
            <a:ext cx="531427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figures represent the data extracted from the LRPD’s Records Management System</a:t>
            </a:r>
          </a:p>
          <a:p>
            <a:r>
              <a:rPr lang="en-US" sz="1100" dirty="0" smtClean="0"/>
              <a:t>and can fluctuate from month-to-month as incidents are investigated further and possibly</a:t>
            </a:r>
          </a:p>
          <a:p>
            <a:r>
              <a:rPr lang="en-US" sz="1100" dirty="0"/>
              <a:t>r</a:t>
            </a:r>
            <a:r>
              <a:rPr lang="en-US" sz="1100" dirty="0" smtClean="0"/>
              <a:t>eclassified.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886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2587" y="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2014</a:t>
            </a:r>
            <a:endParaRPr lang="en-U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546711"/>
              </p:ext>
            </p:extLst>
          </p:nvPr>
        </p:nvGraphicFramePr>
        <p:xfrm>
          <a:off x="0" y="12700"/>
          <a:ext cx="12191999" cy="683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Worksheet" r:id="rId3" imgW="5724456" imgH="3438499" progId="Excel.Sheet.12">
                  <p:link updateAutomatic="1"/>
                </p:oleObj>
              </mc:Choice>
              <mc:Fallback>
                <p:oleObj name="Worksheet" r:id="rId3" imgW="5724456" imgH="343849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700"/>
                        <a:ext cx="12191999" cy="683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7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163581"/>
              </p:ext>
            </p:extLst>
          </p:nvPr>
        </p:nvGraphicFramePr>
        <p:xfrm>
          <a:off x="0" y="142658"/>
          <a:ext cx="12192000" cy="671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87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9594" y="-3391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2022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1035" y="5759116"/>
            <a:ext cx="531427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figures represent the data extracted from the LRPD’s Records Management System</a:t>
            </a:r>
          </a:p>
          <a:p>
            <a:r>
              <a:rPr lang="en-US" sz="1100" dirty="0" smtClean="0"/>
              <a:t>and can fluctuate from month-to-month as incidents are investigated further and possibly</a:t>
            </a:r>
          </a:p>
          <a:p>
            <a:r>
              <a:rPr lang="en-US" sz="1100" dirty="0"/>
              <a:t>r</a:t>
            </a:r>
            <a:r>
              <a:rPr lang="en-US" sz="1100" dirty="0" smtClean="0"/>
              <a:t>eclassified.</a:t>
            </a:r>
            <a:endParaRPr lang="en-US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23002"/>
              </p:ext>
            </p:extLst>
          </p:nvPr>
        </p:nvGraphicFramePr>
        <p:xfrm>
          <a:off x="0" y="489306"/>
          <a:ext cx="12192000" cy="514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Worksheet" r:id="rId3" imgW="11706055" imgH="3552838" progId="Excel.Sheet.12">
                  <p:embed/>
                </p:oleObj>
              </mc:Choice>
              <mc:Fallback>
                <p:oleObj name="Worksheet" r:id="rId3" imgW="11706055" imgH="35528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89306"/>
                        <a:ext cx="12192000" cy="5146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2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85681"/>
              </p:ext>
            </p:extLst>
          </p:nvPr>
        </p:nvGraphicFramePr>
        <p:xfrm>
          <a:off x="0" y="126032"/>
          <a:ext cx="12192000" cy="673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47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9594" y="-3391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2021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1035" y="5759116"/>
            <a:ext cx="531427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figures represent the data extracted from the LRPD’s Records Management System</a:t>
            </a:r>
          </a:p>
          <a:p>
            <a:r>
              <a:rPr lang="en-US" sz="1100" dirty="0" smtClean="0"/>
              <a:t>and can fluctuate from month-to-month as incidents are investigated further and possibly</a:t>
            </a:r>
          </a:p>
          <a:p>
            <a:r>
              <a:rPr lang="en-US" sz="1100" dirty="0"/>
              <a:t>r</a:t>
            </a:r>
            <a:r>
              <a:rPr lang="en-US" sz="1100" dirty="0" smtClean="0"/>
              <a:t>eclassified.</a:t>
            </a:r>
            <a:endParaRPr lang="en-US" sz="11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55367"/>
              </p:ext>
            </p:extLst>
          </p:nvPr>
        </p:nvGraphicFramePr>
        <p:xfrm>
          <a:off x="0" y="604794"/>
          <a:ext cx="12192000" cy="5021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Worksheet" r:id="rId3" imgW="11706055" imgH="3552838" progId="Excel.Sheet.12">
                  <p:embed/>
                </p:oleObj>
              </mc:Choice>
              <mc:Fallback>
                <p:oleObj name="Worksheet" r:id="rId3" imgW="11706055" imgH="35528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04794"/>
                        <a:ext cx="12192000" cy="5021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50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425774"/>
              </p:ext>
            </p:extLst>
          </p:nvPr>
        </p:nvGraphicFramePr>
        <p:xfrm>
          <a:off x="0" y="450828"/>
          <a:ext cx="12192000" cy="627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66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9594" y="-3391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2020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1035" y="5759116"/>
            <a:ext cx="5314275" cy="600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These figures represent the data extracted from the LRPD’s Records Management System</a:t>
            </a:r>
          </a:p>
          <a:p>
            <a:r>
              <a:rPr lang="en-US" sz="1100" dirty="0" smtClean="0"/>
              <a:t>and can fluctuate from month-to-month as incidents are investigated further and possibly</a:t>
            </a:r>
          </a:p>
          <a:p>
            <a:r>
              <a:rPr lang="en-US" sz="1100" dirty="0"/>
              <a:t>r</a:t>
            </a:r>
            <a:r>
              <a:rPr lang="en-US" sz="1100" dirty="0" smtClean="0"/>
              <a:t>eclassified.</a:t>
            </a:r>
            <a:endParaRPr lang="en-US" sz="1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61389"/>
              </p:ext>
            </p:extLst>
          </p:nvPr>
        </p:nvGraphicFramePr>
        <p:xfrm>
          <a:off x="0" y="489306"/>
          <a:ext cx="12101803" cy="4754496"/>
        </p:xfrm>
        <a:graphic>
          <a:graphicData uri="http://schemas.openxmlformats.org/drawingml/2006/table">
            <a:tbl>
              <a:tblPr/>
              <a:tblGrid>
                <a:gridCol w="2543441"/>
                <a:gridCol w="667777"/>
                <a:gridCol w="693963"/>
                <a:gridCol w="693963"/>
                <a:gridCol w="785619"/>
                <a:gridCol w="785619"/>
                <a:gridCol w="785619"/>
                <a:gridCol w="693963"/>
                <a:gridCol w="693963"/>
                <a:gridCol w="693963"/>
                <a:gridCol w="693963"/>
                <a:gridCol w="785619"/>
                <a:gridCol w="903461"/>
                <a:gridCol w="680870"/>
              </a:tblGrid>
              <a:tr h="396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OFFENSE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96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Homicide Offenses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6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Forcible Rape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6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Robbery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6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Aggravated Assault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3068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6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Violent Crime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C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2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3657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6208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Burglary/B &amp; 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96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Larceny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538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7159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96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Stolen Vehicle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96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Property Crime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780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786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831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9706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962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535" marR="8535" marT="8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1124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988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1222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2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1247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1118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1145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13363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077206"/>
              </p:ext>
            </p:extLst>
          </p:nvPr>
        </p:nvGraphicFramePr>
        <p:xfrm>
          <a:off x="0" y="236812"/>
          <a:ext cx="12101804" cy="646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471</Words>
  <Application>Microsoft Office PowerPoint</Application>
  <PresentationFormat>Widescreen</PresentationFormat>
  <Paragraphs>206</Paragraphs>
  <Slides>21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\\itfiles4\LRPD\PolicePublic\Crime Analysis Shared Folder\NIBRS Dashboard Projection graph.xlsx!Monthly - 2019!R3C1:R14C14</vt:lpstr>
      <vt:lpstr>\\itfiles4\LRPD\PolicePublic\Crime Analysis Shared Folder\NIBRS Dashboard Projection graph.xlsx!Monthly - 2019![NIBRS Dashboard Projection graph.xlsx]Monthly - 2019 Chart 2</vt:lpstr>
      <vt:lpstr>\\itfiles4\LRPD\PolicePublic\Crime Analysis Shared Folder\NIBRS Dashboard Projection graph.xlsx!Monthly - 2018!R3C1:R14C14</vt:lpstr>
      <vt:lpstr>\\itfiles4\LRPD\PolicePublic\Crime Analysis Shared Folder\NIBRS Dashboard Projection graph.xlsx!Monthly - 2018![NIBRS Dashboard Projection graph.xlsx]Monthly - 2018 Chart 1</vt:lpstr>
      <vt:lpstr>\\itfiles4\LRPD\PolicePublic\Crime Analysis Shared Folder\NIBRS Dashboard Projection graph.xlsx!Monthly - 2017!R3C1:R14C14</vt:lpstr>
      <vt:lpstr>\\itfiles4\LRPD\PolicePublic\Crime Analysis Shared Folder\NIBRS Dashboard Projection graph.xlsx!Monthly - 2017![NIBRS Dashboard Projection graph.xlsx]Monthly - 2017 Chart 1</vt:lpstr>
      <vt:lpstr>\\itfiles4\LRPD\PolicePublic\Crime Analysis Shared Folder\NIBRS Dashboard Projection graph.xlsx!Monthly- 2016!R3C1:R15C14</vt:lpstr>
      <vt:lpstr>\\itfiles4\LRPD\PolicePublic\Crime Analysis Shared Folder\NIBRS Dashboard Projection graph.xlsx!Monthly- 2016![NIBRS Dashboard Projection graph.xlsx]Monthly- 2016 Chart 1</vt:lpstr>
      <vt:lpstr>\\itfiles4\LRPD\PolicePublic\Crime Analysis Shared Folder\NIBRS Dashboard Projection graph.xlsx!Monthly - 2015!R3C1:R15C14</vt:lpstr>
      <vt:lpstr>\\itfiles4\LRPD\PolicePublic\Crime Analysis Shared Folder\NIBRS Dashboard Projection graph.xlsx!Monthly - 2015![NIBRS Dashboard Projection graph.xlsx]Monthly - 2015 Chart 1</vt:lpstr>
      <vt:lpstr>\\itfiles4\LRPD\PolicePublic\Crime Analysis Shared Folder\NIBRS Dashboard Projection graph.xlsx!Monthly - 2014!R3C1:R15C14</vt:lpstr>
      <vt:lpstr>\\itfiles4\LRPD\PolicePublic\Crime Analysis Shared Folder\NIBRS Dashboard Projection graph.xlsx!Monthly - 2014![NIBRS Dashboard Projection graph.xlsx]Monthly - 2014 Chart 1</vt:lpstr>
      <vt:lpstr>Worksheet</vt:lpstr>
      <vt:lpstr>Microsoft Excel Worksheet</vt:lpstr>
      <vt:lpstr>Part I Offenses by Month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 Offenses by Month</dc:title>
  <dc:creator>Brooks, Jim</dc:creator>
  <cp:lastModifiedBy>Brooks, Jim</cp:lastModifiedBy>
  <cp:revision>101</cp:revision>
  <cp:lastPrinted>2023-08-01T15:09:14Z</cp:lastPrinted>
  <dcterms:created xsi:type="dcterms:W3CDTF">2018-04-04T12:59:20Z</dcterms:created>
  <dcterms:modified xsi:type="dcterms:W3CDTF">2023-08-01T15:10:34Z</dcterms:modified>
</cp:coreProperties>
</file>