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1"/>
  </p:sldMasterIdLst>
  <p:notesMasterIdLst>
    <p:notesMasterId r:id="rId9"/>
  </p:notesMasterIdLst>
  <p:handoutMasterIdLst>
    <p:handoutMasterId r:id="rId10"/>
  </p:handoutMasterIdLst>
  <p:sldIdLst>
    <p:sldId id="297" r:id="rId2"/>
    <p:sldId id="293" r:id="rId3"/>
    <p:sldId id="294" r:id="rId4"/>
    <p:sldId id="295" r:id="rId5"/>
    <p:sldId id="298" r:id="rId6"/>
    <p:sldId id="300" r:id="rId7"/>
    <p:sldId id="296" r:id="rId8"/>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0A34"/>
    <a:srgbClr val="0000FF"/>
    <a:srgbClr val="0033CC"/>
    <a:srgbClr val="EE7F1F"/>
    <a:srgbClr val="8D951D"/>
    <a:srgbClr val="4D4A84"/>
    <a:srgbClr val="A2792E"/>
    <a:srgbClr val="502F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86412" autoAdjust="0"/>
  </p:normalViewPr>
  <p:slideViewPr>
    <p:cSldViewPr>
      <p:cViewPr varScale="1">
        <p:scale>
          <a:sx n="76" d="100"/>
          <a:sy n="76" d="100"/>
        </p:scale>
        <p:origin x="3066" y="96"/>
      </p:cViewPr>
      <p:guideLst/>
    </p:cSldViewPr>
  </p:slideViewPr>
  <p:outlineViewPr>
    <p:cViewPr>
      <p:scale>
        <a:sx n="33" d="100"/>
        <a:sy n="33" d="100"/>
      </p:scale>
      <p:origin x="0" y="-16218"/>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79" d="100"/>
          <a:sy n="79" d="100"/>
        </p:scale>
        <p:origin x="2700" y="60"/>
      </p:cViewPr>
      <p:guideLst/>
    </p:cSldViewPr>
  </p:notesViewPr>
  <p:gridSpacing cx="54863" cy="548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A017BA0-0FD1-4C3C-86C2-86D6EC9BB138}" type="datetimeFigureOut">
              <a:rPr lang="en-US" smtClean="0"/>
              <a:t>8/16/2023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6438032-B9E0-494D-85BA-B474F0D54011}" type="slidenum">
              <a:rPr lang="en-US" smtClean="0"/>
              <a:t>‹#›</a:t>
            </a:fld>
            <a:endParaRPr lang="en-US" dirty="0"/>
          </a:p>
        </p:txBody>
      </p:sp>
    </p:spTree>
    <p:extLst>
      <p:ext uri="{BB962C8B-B14F-4D97-AF65-F5344CB8AC3E}">
        <p14:creationId xmlns:p14="http://schemas.microsoft.com/office/powerpoint/2010/main" val="1283918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458D733-7E1F-4775-BCB3-287FB6A12973}" type="datetimeFigureOut">
              <a:rPr lang="en-US" smtClean="0"/>
              <a:t>8/16/2023</a:t>
            </a:fld>
            <a:endParaRPr lang="en-US" dirty="0"/>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7764AD8-5229-44E4-9BAC-D1182B1E95E5}" type="slidenum">
              <a:rPr lang="en-US" smtClean="0"/>
              <a:t>‹#›</a:t>
            </a:fld>
            <a:endParaRPr lang="en-US" dirty="0"/>
          </a:p>
        </p:txBody>
      </p:sp>
    </p:spTree>
    <p:extLst>
      <p:ext uri="{BB962C8B-B14F-4D97-AF65-F5344CB8AC3E}">
        <p14:creationId xmlns:p14="http://schemas.microsoft.com/office/powerpoint/2010/main" val="3595891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p>
            <a:fld id="{0C8C4CCD-1362-4CC7-BA2D-0BEF6B3ABFE9}" type="slidenum">
              <a:rPr lang="en-US" smtClean="0"/>
              <a:t>‹#›</a:t>
            </a:fld>
            <a:endParaRPr lang="en-US" dirty="0"/>
          </a:p>
        </p:txBody>
      </p:sp>
      <p:sp>
        <p:nvSpPr>
          <p:cNvPr id="5" name="Footer Placeholder 4"/>
          <p:cNvSpPr>
            <a:spLocks noGrp="1"/>
          </p:cNvSpPr>
          <p:nvPr>
            <p:ph type="ftr" sz="quarter" idx="11"/>
          </p:nvPr>
        </p:nvSpPr>
        <p:spPr>
          <a:xfrm>
            <a:off x="2689622" y="8467273"/>
            <a:ext cx="1628775" cy="486833"/>
          </a:xfrm>
        </p:spPr>
        <p:txBody>
          <a:bodyPr/>
          <a:lstStyle/>
          <a:p>
            <a:endParaRPr lang="en-US" dirty="0"/>
          </a:p>
        </p:txBody>
      </p:sp>
    </p:spTree>
    <p:extLst>
      <p:ext uri="{BB962C8B-B14F-4D97-AF65-F5344CB8AC3E}">
        <p14:creationId xmlns:p14="http://schemas.microsoft.com/office/powerpoint/2010/main" val="4010068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911602"/>
            <a:ext cx="5915025" cy="429585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0C8C4CCD-1362-4CC7-BA2D-0BEF6B3ABFE9}" type="slidenum">
              <a:rPr lang="en-US" smtClean="0"/>
              <a:t>‹#›</a:t>
            </a:fld>
            <a:endParaRPr lang="en-US" dirty="0"/>
          </a:p>
        </p:txBody>
      </p:sp>
      <p:sp>
        <p:nvSpPr>
          <p:cNvPr id="7" name="Footer Placeholder 3"/>
          <p:cNvSpPr>
            <a:spLocks noGrp="1"/>
          </p:cNvSpPr>
          <p:nvPr>
            <p:ph type="ftr" sz="quarter" idx="11"/>
          </p:nvPr>
        </p:nvSpPr>
        <p:spPr>
          <a:xfrm>
            <a:off x="2614613" y="8475136"/>
            <a:ext cx="1628775" cy="486833"/>
          </a:xfrm>
        </p:spPr>
        <p:txBody>
          <a:bodyPr/>
          <a:lstStyle/>
          <a:p>
            <a:endParaRPr lang="en-US" dirty="0"/>
          </a:p>
        </p:txBody>
      </p:sp>
    </p:spTree>
    <p:extLst>
      <p:ext uri="{BB962C8B-B14F-4D97-AF65-F5344CB8AC3E}">
        <p14:creationId xmlns:p14="http://schemas.microsoft.com/office/powerpoint/2010/main" val="1004555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1930401"/>
            <a:ext cx="1478756" cy="63055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7" y="1930401"/>
            <a:ext cx="4350544" cy="63055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0C8C4CCD-1362-4CC7-BA2D-0BEF6B3ABFE9}" type="slidenum">
              <a:rPr lang="en-US" smtClean="0"/>
              <a:t>‹#›</a:t>
            </a:fld>
            <a:endParaRPr lang="en-US" dirty="0"/>
          </a:p>
        </p:txBody>
      </p:sp>
      <p:sp>
        <p:nvSpPr>
          <p:cNvPr id="7" name="Footer Placeholder 3"/>
          <p:cNvSpPr>
            <a:spLocks noGrp="1"/>
          </p:cNvSpPr>
          <p:nvPr>
            <p:ph type="ftr" sz="quarter" idx="11"/>
          </p:nvPr>
        </p:nvSpPr>
        <p:spPr>
          <a:xfrm>
            <a:off x="2614613" y="8475136"/>
            <a:ext cx="1628775" cy="486833"/>
          </a:xfrm>
        </p:spPr>
        <p:txBody>
          <a:bodyPr/>
          <a:lstStyle/>
          <a:p>
            <a:endParaRPr lang="en-US" dirty="0"/>
          </a:p>
        </p:txBody>
      </p:sp>
    </p:spTree>
    <p:extLst>
      <p:ext uri="{BB962C8B-B14F-4D97-AF65-F5344CB8AC3E}">
        <p14:creationId xmlns:p14="http://schemas.microsoft.com/office/powerpoint/2010/main" val="2221037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1"/>
            <a:ext cx="5915025" cy="3816349"/>
          </a:xfrm>
        </p:spPr>
        <p:txBody>
          <a:bodyPr anchor="b"/>
          <a:lstStyle>
            <a:lvl1pPr>
              <a:defRPr sz="8000"/>
            </a:lvl1pPr>
          </a:lstStyle>
          <a:p>
            <a:r>
              <a:rPr lang="en-US" smtClean="0"/>
              <a:t>Click to edit Master title style</a:t>
            </a:r>
            <a:endParaRPr lang="en-US"/>
          </a:p>
        </p:txBody>
      </p:sp>
      <p:sp>
        <p:nvSpPr>
          <p:cNvPr id="3" name="Text Placeholder 2"/>
          <p:cNvSpPr>
            <a:spLocks noGrp="1"/>
          </p:cNvSpPr>
          <p:nvPr>
            <p:ph type="body" idx="1"/>
          </p:nvPr>
        </p:nvSpPr>
        <p:spPr>
          <a:xfrm>
            <a:off x="467916" y="6119287"/>
            <a:ext cx="5915025" cy="2000249"/>
          </a:xfrm>
        </p:spPr>
        <p:txBody>
          <a:bodyPr/>
          <a:lstStyle>
            <a:lvl1pPr marL="0" indent="0">
              <a:buNone/>
              <a:defRPr sz="3200" baseline="0">
                <a:solidFill>
                  <a:schemeClr val="accent1">
                    <a:lumMod val="50000"/>
                  </a:schemeClr>
                </a:solidFill>
              </a:defRPr>
            </a:lvl1pPr>
            <a:lvl2pPr marL="609629" indent="0">
              <a:buNone/>
              <a:defRPr sz="2667"/>
            </a:lvl2pPr>
            <a:lvl3pPr marL="1219258" indent="0">
              <a:buNone/>
              <a:defRPr sz="2400"/>
            </a:lvl3pPr>
            <a:lvl4pPr marL="1828885" indent="0">
              <a:buNone/>
              <a:defRPr sz="2133"/>
            </a:lvl4pPr>
            <a:lvl5pPr marL="2438514" indent="0">
              <a:buNone/>
              <a:defRPr sz="2133"/>
            </a:lvl5pPr>
            <a:lvl6pPr marL="3048143" indent="0">
              <a:buNone/>
              <a:defRPr sz="2133"/>
            </a:lvl6pPr>
            <a:lvl7pPr marL="3657771" indent="0">
              <a:buNone/>
              <a:defRPr sz="2133"/>
            </a:lvl7pPr>
            <a:lvl8pPr marL="4267399" indent="0">
              <a:buNone/>
              <a:defRPr sz="2133"/>
            </a:lvl8pPr>
            <a:lvl9pPr marL="4877028" indent="0">
              <a:buNone/>
              <a:defRPr sz="2133"/>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p>
            <a:fld id="{0C8C4CCD-1362-4CC7-BA2D-0BEF6B3ABFE9}" type="slidenum">
              <a:rPr lang="en-US" smtClean="0"/>
              <a:t>‹#›</a:t>
            </a:fld>
            <a:endParaRPr lang="en-US" dirty="0"/>
          </a:p>
        </p:txBody>
      </p:sp>
      <p:sp>
        <p:nvSpPr>
          <p:cNvPr id="7" name="Footer Placeholder 3"/>
          <p:cNvSpPr>
            <a:spLocks noGrp="1"/>
          </p:cNvSpPr>
          <p:nvPr>
            <p:ph type="ftr" sz="quarter" idx="11"/>
          </p:nvPr>
        </p:nvSpPr>
        <p:spPr>
          <a:xfrm>
            <a:off x="2689622" y="8467273"/>
            <a:ext cx="1628775" cy="486833"/>
          </a:xfrm>
        </p:spPr>
        <p:txBody>
          <a:bodyPr/>
          <a:lstStyle/>
          <a:p>
            <a:endParaRPr lang="en-US" dirty="0"/>
          </a:p>
        </p:txBody>
      </p:sp>
    </p:spTree>
    <p:extLst>
      <p:ext uri="{BB962C8B-B14F-4D97-AF65-F5344CB8AC3E}">
        <p14:creationId xmlns:p14="http://schemas.microsoft.com/office/powerpoint/2010/main" val="368823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hidden="1"/>
          <p:cNvSpPr>
            <a:spLocks noGrp="1"/>
          </p:cNvSpPr>
          <p:nvPr>
            <p:ph sz="half" idx="2"/>
          </p:nvPr>
        </p:nvSpPr>
        <p:spPr>
          <a:xfrm>
            <a:off x="3471863" y="3911601"/>
            <a:ext cx="2914650" cy="43243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hidden="1"/>
          <p:cNvSpPr>
            <a:spLocks noGrp="1"/>
          </p:cNvSpPr>
          <p:nvPr>
            <p:ph type="title"/>
          </p:nvPr>
        </p:nvSpPr>
        <p:spPr/>
        <p:txBody>
          <a:bodyPr/>
          <a:lstStyle/>
          <a:p>
            <a:r>
              <a:rPr lang="en-US" smtClean="0"/>
              <a:t>Click to edit Master title style</a:t>
            </a:r>
            <a:endParaRPr lang="en-US"/>
          </a:p>
        </p:txBody>
      </p:sp>
      <p:sp>
        <p:nvSpPr>
          <p:cNvPr id="3" name="Content Placeholder 2" hidden="1"/>
          <p:cNvSpPr>
            <a:spLocks noGrp="1"/>
          </p:cNvSpPr>
          <p:nvPr>
            <p:ph sz="half" idx="1"/>
          </p:nvPr>
        </p:nvSpPr>
        <p:spPr>
          <a:xfrm>
            <a:off x="471488" y="3911601"/>
            <a:ext cx="2914650" cy="43243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hidden="1"/>
          <p:cNvSpPr>
            <a:spLocks noGrp="1"/>
          </p:cNvSpPr>
          <p:nvPr>
            <p:ph type="dt" sz="half" idx="10"/>
          </p:nvPr>
        </p:nvSpPr>
        <p:spPr/>
        <p:txBody>
          <a:bodyPr/>
          <a:lstStyle/>
          <a:p>
            <a:r>
              <a:rPr lang="en-US" dirty="0" smtClean="0"/>
              <a:t>Rev 2/12/2021</a:t>
            </a:r>
            <a:endParaRPr lang="en-US" dirty="0"/>
          </a:p>
        </p:txBody>
      </p:sp>
      <p:sp>
        <p:nvSpPr>
          <p:cNvPr id="6" name="Footer Placeholder 5" hidden="1"/>
          <p:cNvSpPr>
            <a:spLocks noGrp="1"/>
          </p:cNvSpPr>
          <p:nvPr>
            <p:ph type="ftr" sz="quarter" idx="11"/>
          </p:nvPr>
        </p:nvSpPr>
        <p:spPr/>
        <p:txBody>
          <a:bodyPr/>
          <a:lstStyle/>
          <a:p>
            <a:r>
              <a:rPr lang="en-US" dirty="0" smtClean="0"/>
              <a:t>City of Little Rock Non-Uniformed Employees Benefit Orientation </a:t>
            </a:r>
            <a:endParaRPr lang="en-US" dirty="0"/>
          </a:p>
        </p:txBody>
      </p:sp>
      <p:sp>
        <p:nvSpPr>
          <p:cNvPr id="7" name="Slide Number Placeholder 6" hidden="1"/>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292684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a:xfrm>
            <a:off x="2689622" y="8467273"/>
            <a:ext cx="1628775" cy="486833"/>
          </a:xfrm>
        </p:spPr>
        <p:txBody>
          <a:bodyPr/>
          <a:lstStyle/>
          <a:p>
            <a:endParaRPr lang="en-US" dirty="0"/>
          </a:p>
        </p:txBody>
      </p:sp>
      <p:sp>
        <p:nvSpPr>
          <p:cNvPr id="5" name="Slide Number Placeholder 4"/>
          <p:cNvSpPr>
            <a:spLocks noGrp="1"/>
          </p:cNvSpPr>
          <p:nvPr>
            <p:ph type="sldNum" sz="quarter" idx="12"/>
          </p:nvPr>
        </p:nvSpPr>
        <p:spPr/>
        <p:txBody>
          <a:bodyPr/>
          <a:lstStyle/>
          <a:p>
            <a:fld id="{0C8C4CCD-1362-4CC7-BA2D-0BEF6B3ABFE9}" type="slidenum">
              <a:rPr lang="en-US" smtClean="0"/>
              <a:pPr/>
              <a:t>‹#›</a:t>
            </a:fld>
            <a:endParaRPr lang="en-US" dirty="0"/>
          </a:p>
        </p:txBody>
      </p:sp>
    </p:spTree>
    <p:extLst>
      <p:ext uri="{BB962C8B-B14F-4D97-AF65-F5344CB8AC3E}">
        <p14:creationId xmlns:p14="http://schemas.microsoft.com/office/powerpoint/2010/main" val="257426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916" y="1930400"/>
            <a:ext cx="5915025" cy="15240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467916" y="3718317"/>
            <a:ext cx="2900363" cy="855133"/>
          </a:xfrm>
        </p:spPr>
        <p:txBody>
          <a:bodyPr anchor="b"/>
          <a:lstStyle>
            <a:lvl1pPr marL="0" indent="0">
              <a:buNone/>
              <a:defRPr sz="3200" b="1"/>
            </a:lvl1pPr>
            <a:lvl2pPr marL="609629" indent="0">
              <a:buNone/>
              <a:defRPr sz="2667" b="1"/>
            </a:lvl2pPr>
            <a:lvl3pPr marL="1219258" indent="0">
              <a:buNone/>
              <a:defRPr sz="2400" b="1"/>
            </a:lvl3pPr>
            <a:lvl4pPr marL="1828885" indent="0">
              <a:buNone/>
              <a:defRPr sz="2133" b="1"/>
            </a:lvl4pPr>
            <a:lvl5pPr marL="2438514" indent="0">
              <a:buNone/>
              <a:defRPr sz="2133" b="1"/>
            </a:lvl5pPr>
            <a:lvl6pPr marL="3048143" indent="0">
              <a:buNone/>
              <a:defRPr sz="2133" b="1"/>
            </a:lvl6pPr>
            <a:lvl7pPr marL="3657771" indent="0">
              <a:buNone/>
              <a:defRPr sz="2133" b="1"/>
            </a:lvl7pPr>
            <a:lvl8pPr marL="4267399" indent="0">
              <a:buNone/>
              <a:defRPr sz="2133" b="1"/>
            </a:lvl8pPr>
            <a:lvl9pPr marL="487702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467916" y="4658119"/>
            <a:ext cx="2900363" cy="3571483"/>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81687" y="3718317"/>
            <a:ext cx="2901255" cy="855133"/>
          </a:xfrm>
        </p:spPr>
        <p:txBody>
          <a:bodyPr anchor="b"/>
          <a:lstStyle>
            <a:lvl1pPr marL="0" indent="0">
              <a:buNone/>
              <a:defRPr sz="3200" b="1"/>
            </a:lvl1pPr>
            <a:lvl2pPr marL="609629" indent="0">
              <a:buNone/>
              <a:defRPr sz="2667" b="1"/>
            </a:lvl2pPr>
            <a:lvl3pPr marL="1219258" indent="0">
              <a:buNone/>
              <a:defRPr sz="2400" b="1"/>
            </a:lvl3pPr>
            <a:lvl4pPr marL="1828885" indent="0">
              <a:buNone/>
              <a:defRPr sz="2133" b="1"/>
            </a:lvl4pPr>
            <a:lvl5pPr marL="2438514" indent="0">
              <a:buNone/>
              <a:defRPr sz="2133" b="1"/>
            </a:lvl5pPr>
            <a:lvl6pPr marL="3048143" indent="0">
              <a:buNone/>
              <a:defRPr sz="2133" b="1"/>
            </a:lvl6pPr>
            <a:lvl7pPr marL="3657771" indent="0">
              <a:buNone/>
              <a:defRPr sz="2133" b="1"/>
            </a:lvl7pPr>
            <a:lvl8pPr marL="4267399" indent="0">
              <a:buNone/>
              <a:defRPr sz="2133" b="1"/>
            </a:lvl8pPr>
            <a:lvl9pPr marL="487702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3481687" y="4658119"/>
            <a:ext cx="2901255" cy="3571483"/>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p>
            <a:fld id="{0C8C4CCD-1362-4CC7-BA2D-0BEF6B3ABFE9}" type="slidenum">
              <a:rPr lang="en-US" smtClean="0"/>
              <a:t>‹#›</a:t>
            </a:fld>
            <a:endParaRPr lang="en-US" dirty="0"/>
          </a:p>
        </p:txBody>
      </p:sp>
      <p:sp>
        <p:nvSpPr>
          <p:cNvPr id="11" name="Footer Placeholder 3"/>
          <p:cNvSpPr>
            <a:spLocks noGrp="1"/>
          </p:cNvSpPr>
          <p:nvPr>
            <p:ph type="ftr" sz="quarter" idx="11"/>
          </p:nvPr>
        </p:nvSpPr>
        <p:spPr>
          <a:xfrm>
            <a:off x="2542786" y="8467273"/>
            <a:ext cx="1930988" cy="486833"/>
          </a:xfrm>
        </p:spPr>
        <p:txBody>
          <a:bodyPr/>
          <a:lstStyle/>
          <a:p>
            <a:endParaRPr lang="en-US" dirty="0"/>
          </a:p>
        </p:txBody>
      </p:sp>
    </p:spTree>
    <p:extLst>
      <p:ext uri="{BB962C8B-B14F-4D97-AF65-F5344CB8AC3E}">
        <p14:creationId xmlns:p14="http://schemas.microsoft.com/office/powerpoint/2010/main" val="1328100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p>
            <a:fld id="{0C8C4CCD-1362-4CC7-BA2D-0BEF6B3ABFE9}" type="slidenum">
              <a:rPr lang="en-US" smtClean="0"/>
              <a:t>‹#›</a:t>
            </a:fld>
            <a:endParaRPr lang="en-US" dirty="0"/>
          </a:p>
        </p:txBody>
      </p:sp>
      <p:sp>
        <p:nvSpPr>
          <p:cNvPr id="6" name="Footer Placeholder 3"/>
          <p:cNvSpPr>
            <a:spLocks noGrp="1"/>
          </p:cNvSpPr>
          <p:nvPr>
            <p:ph type="ftr" sz="quarter" idx="11"/>
          </p:nvPr>
        </p:nvSpPr>
        <p:spPr>
          <a:xfrm>
            <a:off x="2689622" y="8467273"/>
            <a:ext cx="1628775" cy="486833"/>
          </a:xfrm>
        </p:spPr>
        <p:txBody>
          <a:bodyPr/>
          <a:lstStyle/>
          <a:p>
            <a:endParaRPr lang="en-US" dirty="0"/>
          </a:p>
        </p:txBody>
      </p:sp>
    </p:spTree>
    <p:extLst>
      <p:ext uri="{BB962C8B-B14F-4D97-AF65-F5344CB8AC3E}">
        <p14:creationId xmlns:p14="http://schemas.microsoft.com/office/powerpoint/2010/main" val="304530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p>
            <a:fld id="{0C8C4CCD-1362-4CC7-BA2D-0BEF6B3ABFE9}" type="slidenum">
              <a:rPr lang="en-US" smtClean="0"/>
              <a:t>‹#›</a:t>
            </a:fld>
            <a:endParaRPr lang="en-US" dirty="0"/>
          </a:p>
        </p:txBody>
      </p:sp>
      <p:sp>
        <p:nvSpPr>
          <p:cNvPr id="5" name="Footer Placeholder 3"/>
          <p:cNvSpPr>
            <a:spLocks noGrp="1"/>
          </p:cNvSpPr>
          <p:nvPr>
            <p:ph type="ftr" sz="quarter" idx="11"/>
          </p:nvPr>
        </p:nvSpPr>
        <p:spPr>
          <a:xfrm>
            <a:off x="2619500" y="8467273"/>
            <a:ext cx="1628775" cy="486833"/>
          </a:xfrm>
        </p:spPr>
        <p:txBody>
          <a:bodyPr/>
          <a:lstStyle/>
          <a:p>
            <a:endParaRPr lang="en-US" dirty="0"/>
          </a:p>
        </p:txBody>
      </p:sp>
    </p:spTree>
    <p:extLst>
      <p:ext uri="{BB962C8B-B14F-4D97-AF65-F5344CB8AC3E}">
        <p14:creationId xmlns:p14="http://schemas.microsoft.com/office/powerpoint/2010/main" val="2900040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1930400"/>
            <a:ext cx="2211883" cy="2133600"/>
          </a:xfrm>
        </p:spPr>
        <p:txBody>
          <a:bodyPr anchor="b"/>
          <a:lstStyle>
            <a:lvl1pPr>
              <a:defRPr sz="4267"/>
            </a:lvl1pPr>
          </a:lstStyle>
          <a:p>
            <a:r>
              <a:rPr lang="en-US" smtClean="0"/>
              <a:t>Click to edit Master title style</a:t>
            </a:r>
            <a:endParaRPr lang="en-US"/>
          </a:p>
        </p:txBody>
      </p:sp>
      <p:sp>
        <p:nvSpPr>
          <p:cNvPr id="3" name="Content Placeholder 2"/>
          <p:cNvSpPr>
            <a:spLocks noGrp="1"/>
          </p:cNvSpPr>
          <p:nvPr>
            <p:ph idx="1"/>
          </p:nvPr>
        </p:nvSpPr>
        <p:spPr>
          <a:xfrm>
            <a:off x="2915544" y="2423534"/>
            <a:ext cx="3471863" cy="5807505"/>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1488" y="4177994"/>
            <a:ext cx="2211883" cy="4082781"/>
          </a:xfrm>
        </p:spPr>
        <p:txBody>
          <a:bodyPr/>
          <a:lstStyle>
            <a:lvl1pPr marL="0" indent="0">
              <a:buNone/>
              <a:defRPr sz="2133"/>
            </a:lvl1pPr>
            <a:lvl2pPr marL="609629" indent="0">
              <a:buNone/>
              <a:defRPr sz="1867"/>
            </a:lvl2pPr>
            <a:lvl3pPr marL="1219258" indent="0">
              <a:buNone/>
              <a:defRPr sz="1600"/>
            </a:lvl3pPr>
            <a:lvl4pPr marL="1828885" indent="0">
              <a:buNone/>
              <a:defRPr sz="1333"/>
            </a:lvl4pPr>
            <a:lvl5pPr marL="2438514" indent="0">
              <a:buNone/>
              <a:defRPr sz="1333"/>
            </a:lvl5pPr>
            <a:lvl6pPr marL="3048143" indent="0">
              <a:buNone/>
              <a:defRPr sz="1333"/>
            </a:lvl6pPr>
            <a:lvl7pPr marL="3657771" indent="0">
              <a:buNone/>
              <a:defRPr sz="1333"/>
            </a:lvl7pPr>
            <a:lvl8pPr marL="4267399" indent="0">
              <a:buNone/>
              <a:defRPr sz="1333"/>
            </a:lvl8pPr>
            <a:lvl9pPr marL="4877028" indent="0">
              <a:buNone/>
              <a:defRPr sz="1333"/>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a:xfrm>
            <a:off x="2614613" y="8467273"/>
            <a:ext cx="1628775" cy="486833"/>
          </a:xfrm>
        </p:spPr>
        <p:txBody>
          <a:bodyPr/>
          <a:lstStyle/>
          <a:p>
            <a:endParaRPr lang="en-US" dirty="0"/>
          </a:p>
        </p:txBody>
      </p:sp>
      <p:sp>
        <p:nvSpPr>
          <p:cNvPr id="7" name="Slide Number Placeholder 6"/>
          <p:cNvSpPr>
            <a:spLocks noGrp="1"/>
          </p:cNvSpPr>
          <p:nvPr>
            <p:ph type="sldNum" sz="quarter" idx="12"/>
          </p:nvPr>
        </p:nvSpPr>
        <p:spPr/>
        <p:txBody>
          <a:bodyPr/>
          <a:lstStyle/>
          <a:p>
            <a:fld id="{0C8C4CCD-1362-4CC7-BA2D-0BEF6B3ABFE9}" type="slidenum">
              <a:rPr lang="en-US" smtClean="0"/>
              <a:t>‹#›</a:t>
            </a:fld>
            <a:endParaRPr lang="en-US" dirty="0"/>
          </a:p>
        </p:txBody>
      </p:sp>
    </p:spTree>
    <p:extLst>
      <p:ext uri="{BB962C8B-B14F-4D97-AF65-F5344CB8AC3E}">
        <p14:creationId xmlns:p14="http://schemas.microsoft.com/office/powerpoint/2010/main" val="2125636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1930400"/>
            <a:ext cx="2211883" cy="2133600"/>
          </a:xfrm>
        </p:spPr>
        <p:txBody>
          <a:bodyPr anchor="b"/>
          <a:lstStyle>
            <a:lvl1pPr>
              <a:defRPr sz="4267"/>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2915544" y="1930400"/>
            <a:ext cx="3471863" cy="6299200"/>
          </a:xfrm>
        </p:spPr>
        <p:txBody>
          <a:bodyPr/>
          <a:lstStyle>
            <a:lvl1pPr marL="0" indent="0">
              <a:buNone/>
              <a:defRPr sz="4267"/>
            </a:lvl1pPr>
            <a:lvl2pPr marL="609629" indent="0">
              <a:buNone/>
              <a:defRPr sz="3733"/>
            </a:lvl2pPr>
            <a:lvl3pPr marL="1219258" indent="0">
              <a:buNone/>
              <a:defRPr sz="3200"/>
            </a:lvl3pPr>
            <a:lvl4pPr marL="1828885" indent="0">
              <a:buNone/>
              <a:defRPr sz="2667"/>
            </a:lvl4pPr>
            <a:lvl5pPr marL="2438514" indent="0">
              <a:buNone/>
              <a:defRPr sz="2667"/>
            </a:lvl5pPr>
            <a:lvl6pPr marL="3048143" indent="0">
              <a:buNone/>
              <a:defRPr sz="2667"/>
            </a:lvl6pPr>
            <a:lvl7pPr marL="3657771" indent="0">
              <a:buNone/>
              <a:defRPr sz="2667"/>
            </a:lvl7pPr>
            <a:lvl8pPr marL="4267399" indent="0">
              <a:buNone/>
              <a:defRPr sz="2667"/>
            </a:lvl8pPr>
            <a:lvl9pPr marL="4877028" indent="0">
              <a:buNone/>
              <a:defRPr sz="2667"/>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4177992"/>
            <a:ext cx="2211883" cy="4051608"/>
          </a:xfrm>
        </p:spPr>
        <p:txBody>
          <a:bodyPr/>
          <a:lstStyle>
            <a:lvl1pPr marL="0" indent="0">
              <a:buNone/>
              <a:defRPr sz="2133"/>
            </a:lvl1pPr>
            <a:lvl2pPr marL="609629" indent="0">
              <a:buNone/>
              <a:defRPr sz="1867"/>
            </a:lvl2pPr>
            <a:lvl3pPr marL="1219258" indent="0">
              <a:buNone/>
              <a:defRPr sz="1600"/>
            </a:lvl3pPr>
            <a:lvl4pPr marL="1828885" indent="0">
              <a:buNone/>
              <a:defRPr sz="1333"/>
            </a:lvl4pPr>
            <a:lvl5pPr marL="2438514" indent="0">
              <a:buNone/>
              <a:defRPr sz="1333"/>
            </a:lvl5pPr>
            <a:lvl6pPr marL="3048143" indent="0">
              <a:buNone/>
              <a:defRPr sz="1333"/>
            </a:lvl6pPr>
            <a:lvl7pPr marL="3657771" indent="0">
              <a:buNone/>
              <a:defRPr sz="1333"/>
            </a:lvl7pPr>
            <a:lvl8pPr marL="4267399" indent="0">
              <a:buNone/>
              <a:defRPr sz="1333"/>
            </a:lvl8pPr>
            <a:lvl9pPr marL="4877028" indent="0">
              <a:buNone/>
              <a:defRPr sz="1333"/>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p>
            <a:fld id="{0C8C4CCD-1362-4CC7-BA2D-0BEF6B3ABFE9}" type="slidenum">
              <a:rPr lang="en-US" smtClean="0"/>
              <a:t>‹#›</a:t>
            </a:fld>
            <a:endParaRPr lang="en-US" dirty="0"/>
          </a:p>
        </p:txBody>
      </p:sp>
      <p:sp>
        <p:nvSpPr>
          <p:cNvPr id="8" name="Footer Placeholder 3"/>
          <p:cNvSpPr>
            <a:spLocks noGrp="1"/>
          </p:cNvSpPr>
          <p:nvPr>
            <p:ph type="ftr" sz="quarter" idx="11"/>
          </p:nvPr>
        </p:nvSpPr>
        <p:spPr>
          <a:xfrm>
            <a:off x="2614613" y="8467273"/>
            <a:ext cx="1628775" cy="486833"/>
          </a:xfrm>
        </p:spPr>
        <p:txBody>
          <a:bodyPr/>
          <a:lstStyle/>
          <a:p>
            <a:endParaRPr lang="en-US" dirty="0"/>
          </a:p>
        </p:txBody>
      </p:sp>
    </p:spTree>
    <p:extLst>
      <p:ext uri="{BB962C8B-B14F-4D97-AF65-F5344CB8AC3E}">
        <p14:creationId xmlns:p14="http://schemas.microsoft.com/office/powerpoint/2010/main" val="2678561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userDrawn="1"/>
        </p:nvGrpSpPr>
        <p:grpSpPr>
          <a:xfrm>
            <a:off x="1714" y="-7209"/>
            <a:ext cx="6856286" cy="9151209"/>
            <a:chOff x="3048" y="-5407"/>
            <a:chExt cx="12188952" cy="6863407"/>
          </a:xfrm>
        </p:grpSpPr>
        <p:sp>
          <p:nvSpPr>
            <p:cNvPr id="12" name="Rectangle 11"/>
            <p:cNvSpPr/>
            <p:nvPr userDrawn="1"/>
          </p:nvSpPr>
          <p:spPr>
            <a:xfrm>
              <a:off x="3048" y="6311900"/>
              <a:ext cx="12188952" cy="546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userDrawn="1"/>
          </p:nvSpPr>
          <p:spPr>
            <a:xfrm>
              <a:off x="3048" y="-5407"/>
              <a:ext cx="12188952" cy="136730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 name="Title Placeholder 1"/>
          <p:cNvSpPr>
            <a:spLocks noGrp="1"/>
          </p:cNvSpPr>
          <p:nvPr userDrawn="1">
            <p:ph type="title"/>
          </p:nvPr>
        </p:nvSpPr>
        <p:spPr>
          <a:xfrm>
            <a:off x="471488" y="1930403"/>
            <a:ext cx="5915025" cy="176741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userDrawn="1">
            <p:ph type="body" idx="1"/>
          </p:nvPr>
        </p:nvSpPr>
        <p:spPr>
          <a:xfrm>
            <a:off x="471488" y="3940100"/>
            <a:ext cx="5915025" cy="429585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userDrawn="1">
            <p:ph type="dt" sz="half" idx="2"/>
          </p:nvPr>
        </p:nvSpPr>
        <p:spPr>
          <a:xfrm>
            <a:off x="471487" y="8475136"/>
            <a:ext cx="1843088" cy="486833"/>
          </a:xfrm>
          <a:prstGeom prst="rect">
            <a:avLst/>
          </a:prstGeom>
        </p:spPr>
        <p:txBody>
          <a:bodyPr vert="horz" lIns="91440" tIns="45720" rIns="91440" bIns="45720" rtlCol="0" anchor="ctr"/>
          <a:lstStyle>
            <a:lvl1pPr algn="l">
              <a:defRPr sz="1600">
                <a:solidFill>
                  <a:schemeClr val="accent3">
                    <a:lumMod val="50000"/>
                  </a:schemeClr>
                </a:solidFill>
              </a:defRPr>
            </a:lvl1pPr>
          </a:lstStyle>
          <a:p>
            <a:endParaRPr lang="en-US" dirty="0"/>
          </a:p>
        </p:txBody>
      </p:sp>
      <p:sp>
        <p:nvSpPr>
          <p:cNvPr id="5" name="Footer Placeholder 4"/>
          <p:cNvSpPr>
            <a:spLocks noGrp="1"/>
          </p:cNvSpPr>
          <p:nvPr userDrawn="1">
            <p:ph type="ftr" sz="quarter" idx="3"/>
          </p:nvPr>
        </p:nvSpPr>
        <p:spPr>
          <a:xfrm>
            <a:off x="2614613" y="8475136"/>
            <a:ext cx="1628775" cy="486833"/>
          </a:xfrm>
          <a:prstGeom prst="rect">
            <a:avLst/>
          </a:prstGeom>
        </p:spPr>
        <p:txBody>
          <a:bodyPr vert="horz" lIns="91440" tIns="45720" rIns="91440" bIns="45720" rtlCol="0" anchor="ctr"/>
          <a:lstStyle>
            <a:lvl1pPr algn="ctr">
              <a:defRPr sz="1600">
                <a:solidFill>
                  <a:schemeClr val="accent3">
                    <a:lumMod val="50000"/>
                  </a:schemeClr>
                </a:solidFill>
              </a:defRPr>
            </a:lvl1pPr>
          </a:lstStyle>
          <a:p>
            <a:endParaRPr lang="en-US" dirty="0"/>
          </a:p>
        </p:txBody>
      </p:sp>
      <p:sp>
        <p:nvSpPr>
          <p:cNvPr id="6" name="Slide Number Placeholder 5"/>
          <p:cNvSpPr>
            <a:spLocks noGrp="1"/>
          </p:cNvSpPr>
          <p:nvPr userDrawn="1">
            <p:ph type="sldNum" sz="quarter" idx="4"/>
          </p:nvPr>
        </p:nvSpPr>
        <p:spPr>
          <a:xfrm>
            <a:off x="4543425" y="8475136"/>
            <a:ext cx="1843088" cy="486833"/>
          </a:xfrm>
          <a:prstGeom prst="rect">
            <a:avLst/>
          </a:prstGeom>
        </p:spPr>
        <p:txBody>
          <a:bodyPr vert="horz" lIns="91440" tIns="45720" rIns="91440" bIns="45720" rtlCol="0" anchor="ctr"/>
          <a:lstStyle>
            <a:lvl1pPr algn="r">
              <a:defRPr sz="1600">
                <a:solidFill>
                  <a:schemeClr val="accent3">
                    <a:lumMod val="50000"/>
                  </a:schemeClr>
                </a:solidFill>
              </a:defRPr>
            </a:lvl1pPr>
          </a:lstStyle>
          <a:p>
            <a:fld id="{0C8C4CCD-1362-4CC7-BA2D-0BEF6B3ABFE9}" type="slidenum">
              <a:rPr lang="en-US" smtClean="0"/>
              <a:pPr/>
              <a:t>‹#›</a:t>
            </a:fld>
            <a:endParaRPr lang="en-US" dirty="0"/>
          </a:p>
        </p:txBody>
      </p:sp>
      <p:pic>
        <p:nvPicPr>
          <p:cNvPr id="9" name="Picture 8" hidden="1"/>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993654" y="6527002"/>
            <a:ext cx="816852" cy="1813027"/>
          </a:xfrm>
          <a:prstGeom prst="rect">
            <a:avLst/>
          </a:prstGeom>
          <a:solidFill>
            <a:schemeClr val="bg2"/>
          </a:solidFill>
        </p:spPr>
      </p:pic>
      <p:pic>
        <p:nvPicPr>
          <p:cNvPr id="15" name="Picture 1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807208" y="68699"/>
            <a:ext cx="4050792" cy="1679668"/>
          </a:xfrm>
          <a:prstGeom prst="rect">
            <a:avLst/>
          </a:prstGeom>
        </p:spPr>
      </p:pic>
      <p:pic>
        <p:nvPicPr>
          <p:cNvPr id="14" name="Picture 13"/>
          <p:cNvPicPr>
            <a:picLocks noChangeAspect="1"/>
          </p:cNvPicPr>
          <p:nvPr userDrawn="1"/>
        </p:nvPicPr>
        <p:blipFill rotWithShape="1">
          <a:blip r:embed="rId15" cstate="print">
            <a:extLst>
              <a:ext uri="{28A0092B-C50C-407E-A947-70E740481C1C}">
                <a14:useLocalDpi xmlns:a14="http://schemas.microsoft.com/office/drawing/2010/main" val="0"/>
              </a:ext>
            </a:extLst>
          </a:blip>
          <a:srcRect t="26886" b="26336"/>
          <a:stretch/>
        </p:blipFill>
        <p:spPr>
          <a:xfrm>
            <a:off x="151654" y="328631"/>
            <a:ext cx="2677379" cy="1252446"/>
          </a:xfrm>
          <a:prstGeom prst="rect">
            <a:avLst/>
          </a:prstGeom>
        </p:spPr>
      </p:pic>
    </p:spTree>
    <p:extLst>
      <p:ext uri="{BB962C8B-B14F-4D97-AF65-F5344CB8AC3E}">
        <p14:creationId xmlns:p14="http://schemas.microsoft.com/office/powerpoint/2010/main" val="25780647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9" r:id="rId4"/>
    <p:sldLayoutId id="2147483691" r:id="rId5"/>
    <p:sldLayoutId id="2147483692" r:id="rId6"/>
    <p:sldLayoutId id="2147483693" r:id="rId7"/>
    <p:sldLayoutId id="2147483694" r:id="rId8"/>
    <p:sldLayoutId id="2147483695" r:id="rId9"/>
    <p:sldLayoutId id="2147483696" r:id="rId10"/>
    <p:sldLayoutId id="214748369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1219258" rtl="0" eaLnBrk="1" latinLnBrk="0" hangingPunct="1">
        <a:spcBef>
          <a:spcPct val="0"/>
        </a:spcBef>
        <a:buNone/>
        <a:defRPr sz="5867" kern="1200">
          <a:solidFill>
            <a:schemeClr val="tx2"/>
          </a:solidFill>
          <a:latin typeface="+mj-lt"/>
          <a:ea typeface="+mj-ea"/>
          <a:cs typeface="+mj-cs"/>
        </a:defRPr>
      </a:lvl1pPr>
    </p:titleStyle>
    <p:bodyStyle>
      <a:lvl1pPr marL="304814"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3733" kern="1200">
          <a:solidFill>
            <a:schemeClr val="tx1"/>
          </a:solidFill>
          <a:latin typeface="+mn-lt"/>
          <a:ea typeface="+mn-ea"/>
          <a:cs typeface="+mn-cs"/>
        </a:defRPr>
      </a:lvl1pPr>
      <a:lvl2pPr marL="914443"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3200" kern="1200">
          <a:solidFill>
            <a:schemeClr val="tx1"/>
          </a:solidFill>
          <a:latin typeface="+mn-lt"/>
          <a:ea typeface="+mn-ea"/>
          <a:cs typeface="+mn-cs"/>
        </a:defRPr>
      </a:lvl2pPr>
      <a:lvl3pPr marL="1524072"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667" kern="1200">
          <a:solidFill>
            <a:schemeClr val="tx1"/>
          </a:solidFill>
          <a:latin typeface="+mn-lt"/>
          <a:ea typeface="+mn-ea"/>
          <a:cs typeface="+mn-cs"/>
        </a:defRPr>
      </a:lvl3pPr>
      <a:lvl4pPr marL="2133700"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4pPr>
      <a:lvl5pPr marL="2743328"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5pPr>
      <a:lvl6pPr marL="3352957"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6pPr>
      <a:lvl7pPr marL="3962585"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7pPr>
      <a:lvl8pPr marL="4572214"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8pPr>
      <a:lvl9pPr marL="4877028" indent="0"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None/>
        <a:defRPr sz="2400" kern="1200">
          <a:solidFill>
            <a:schemeClr val="tx1"/>
          </a:solidFill>
          <a:latin typeface="+mn-lt"/>
          <a:ea typeface="+mn-ea"/>
          <a:cs typeface="+mn-cs"/>
        </a:defRPr>
      </a:lvl9pPr>
    </p:bodyStyle>
    <p:otherStyle>
      <a:defPPr>
        <a:defRPr lang="en-US"/>
      </a:defPPr>
      <a:lvl1pPr marL="0" algn="l" defTabSz="1219258" rtl="0" eaLnBrk="1" latinLnBrk="0" hangingPunct="1">
        <a:defRPr sz="2400" kern="1200">
          <a:solidFill>
            <a:schemeClr val="tx1"/>
          </a:solidFill>
          <a:latin typeface="+mn-lt"/>
          <a:ea typeface="+mn-ea"/>
          <a:cs typeface="+mn-cs"/>
        </a:defRPr>
      </a:lvl1pPr>
      <a:lvl2pPr marL="609629" algn="l" defTabSz="1219258" rtl="0" eaLnBrk="1" latinLnBrk="0" hangingPunct="1">
        <a:defRPr sz="2400" kern="1200">
          <a:solidFill>
            <a:schemeClr val="tx1"/>
          </a:solidFill>
          <a:latin typeface="+mn-lt"/>
          <a:ea typeface="+mn-ea"/>
          <a:cs typeface="+mn-cs"/>
        </a:defRPr>
      </a:lvl2pPr>
      <a:lvl3pPr marL="1219258" algn="l" defTabSz="1219258" rtl="0" eaLnBrk="1" latinLnBrk="0" hangingPunct="1">
        <a:defRPr sz="2400" kern="1200">
          <a:solidFill>
            <a:schemeClr val="tx1"/>
          </a:solidFill>
          <a:latin typeface="+mn-lt"/>
          <a:ea typeface="+mn-ea"/>
          <a:cs typeface="+mn-cs"/>
        </a:defRPr>
      </a:lvl3pPr>
      <a:lvl4pPr marL="1828885" algn="l" defTabSz="1219258" rtl="0" eaLnBrk="1" latinLnBrk="0" hangingPunct="1">
        <a:defRPr sz="2400" kern="1200">
          <a:solidFill>
            <a:schemeClr val="tx1"/>
          </a:solidFill>
          <a:latin typeface="+mn-lt"/>
          <a:ea typeface="+mn-ea"/>
          <a:cs typeface="+mn-cs"/>
        </a:defRPr>
      </a:lvl4pPr>
      <a:lvl5pPr marL="2438514" algn="l" defTabSz="1219258" rtl="0" eaLnBrk="1" latinLnBrk="0" hangingPunct="1">
        <a:defRPr sz="2400" kern="1200">
          <a:solidFill>
            <a:schemeClr val="tx1"/>
          </a:solidFill>
          <a:latin typeface="+mn-lt"/>
          <a:ea typeface="+mn-ea"/>
          <a:cs typeface="+mn-cs"/>
        </a:defRPr>
      </a:lvl5pPr>
      <a:lvl6pPr marL="3048143" algn="l" defTabSz="1219258" rtl="0" eaLnBrk="1" latinLnBrk="0" hangingPunct="1">
        <a:defRPr sz="2400" kern="1200">
          <a:solidFill>
            <a:schemeClr val="tx1"/>
          </a:solidFill>
          <a:latin typeface="+mn-lt"/>
          <a:ea typeface="+mn-ea"/>
          <a:cs typeface="+mn-cs"/>
        </a:defRPr>
      </a:lvl6pPr>
      <a:lvl7pPr marL="3657771" algn="l" defTabSz="1219258" rtl="0" eaLnBrk="1" latinLnBrk="0" hangingPunct="1">
        <a:defRPr sz="2400" kern="1200">
          <a:solidFill>
            <a:schemeClr val="tx1"/>
          </a:solidFill>
          <a:latin typeface="+mn-lt"/>
          <a:ea typeface="+mn-ea"/>
          <a:cs typeface="+mn-cs"/>
        </a:defRPr>
      </a:lvl7pPr>
      <a:lvl8pPr marL="4267399" algn="l" defTabSz="1219258" rtl="0" eaLnBrk="1" latinLnBrk="0" hangingPunct="1">
        <a:defRPr sz="2400" kern="1200">
          <a:solidFill>
            <a:schemeClr val="tx1"/>
          </a:solidFill>
          <a:latin typeface="+mn-lt"/>
          <a:ea typeface="+mn-ea"/>
          <a:cs typeface="+mn-cs"/>
        </a:defRPr>
      </a:lvl8pPr>
      <a:lvl9pPr marL="4877028" algn="l" defTabSz="1219258"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464" userDrawn="1">
          <p15:clr>
            <a:srgbClr val="F26B43"/>
          </p15:clr>
        </p15:guide>
        <p15:guide id="1" pos="2160" userDrawn="1">
          <p15:clr>
            <a:srgbClr val="F26B43"/>
          </p15:clr>
        </p15:guide>
        <p15:guide id="2" orient="horz" pos="1216" userDrawn="1">
          <p15:clr>
            <a:srgbClr val="F26B43"/>
          </p15:clr>
        </p15:guide>
        <p15:guide id="3" orient="horz" pos="5184" userDrawn="1">
          <p15:clr>
            <a:srgbClr val="F26B43"/>
          </p15:clr>
        </p15:guide>
        <p15:guide id="4" pos="365" userDrawn="1">
          <p15:clr>
            <a:srgbClr val="F26B43"/>
          </p15:clr>
        </p15:guide>
        <p15:guide id="5" pos="4023" userDrawn="1">
          <p15:clr>
            <a:srgbClr val="F26B43"/>
          </p15:clr>
        </p15:guide>
        <p15:guide id="6" orient="horz" pos="5472" userDrawn="1">
          <p15:clr>
            <a:srgbClr val="F26B43"/>
          </p15:clr>
        </p15:guide>
        <p15:guide id="7" orient="horz" pos="56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myuhc.com/" TargetMode="External"/><Relationship Id="rId2" Type="http://schemas.openxmlformats.org/officeDocument/2006/relationships/hyperlink" Target="https://sweapconnections.com/for-employees/" TargetMode="External"/><Relationship Id="rId1" Type="http://schemas.openxmlformats.org/officeDocument/2006/relationships/slideLayout" Target="../slideLayouts/slideLayout1.xml"/><Relationship Id="rId4" Type="http://schemas.openxmlformats.org/officeDocument/2006/relationships/hyperlink" Target="http://www.mycigna.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liveandworkwell.com/recovery" TargetMode="External"/><Relationship Id="rId2" Type="http://schemas.openxmlformats.org/officeDocument/2006/relationships/hyperlink" Target="http://www.myuhc.com/" TargetMode="External"/><Relationship Id="rId1" Type="http://schemas.openxmlformats.org/officeDocument/2006/relationships/slideLayout" Target="../slideLayouts/slideLayout1.xml"/><Relationship Id="rId4" Type="http://schemas.openxmlformats.org/officeDocument/2006/relationships/hyperlink" Target="http://www.mycigna.co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mycigna.co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www.myuhc.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cigna.com/sites/email/2021/Mindfulness%20Session%20Tuesdays.ics" TargetMode="External"/><Relationship Id="rId2" Type="http://schemas.openxmlformats.org/officeDocument/2006/relationships/hyperlink" Target="http://cigna.com/CLIMB" TargetMode="External"/><Relationship Id="rId1" Type="http://schemas.openxmlformats.org/officeDocument/2006/relationships/slideLayout" Target="../slideLayouts/slideLayout2.xml"/><Relationship Id="rId4" Type="http://schemas.openxmlformats.org/officeDocument/2006/relationships/hyperlink" Target="https://www.cigna.com/sites/email/2021/Mindfulness%20Session%20Thursdays.ic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happify.com/cigna" TargetMode="External"/><Relationship Id="rId2" Type="http://schemas.openxmlformats.org/officeDocument/2006/relationships/hyperlink" Target="http://mycigna.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uidanceresources.com/" TargetMode="External"/><Relationship Id="rId2" Type="http://schemas.openxmlformats.org/officeDocument/2006/relationships/hyperlink" Target="http://www.lincolnfinancia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1765812"/>
            <a:ext cx="5915025" cy="611668"/>
          </a:xfrm>
        </p:spPr>
        <p:txBody>
          <a:bodyPr>
            <a:noAutofit/>
          </a:bodyPr>
          <a:lstStyle/>
          <a:p>
            <a:pPr algn="ctr"/>
            <a:r>
              <a:rPr lang="en-US" sz="2000" dirty="0">
                <a:solidFill>
                  <a:schemeClr val="bg2">
                    <a:lumMod val="90000"/>
                  </a:schemeClr>
                </a:solidFill>
              </a:rPr>
              <a:t>City of Little Rock Mental Health Support Resources</a:t>
            </a:r>
          </a:p>
        </p:txBody>
      </p:sp>
      <p:sp>
        <p:nvSpPr>
          <p:cNvPr id="3" name="Content Placeholder 2"/>
          <p:cNvSpPr>
            <a:spLocks noGrp="1"/>
          </p:cNvSpPr>
          <p:nvPr>
            <p:ph idx="1"/>
          </p:nvPr>
        </p:nvSpPr>
        <p:spPr>
          <a:xfrm>
            <a:off x="547921" y="2761521"/>
            <a:ext cx="5915025" cy="1865342"/>
          </a:xfrm>
        </p:spPr>
        <p:txBody>
          <a:bodyPr>
            <a:noAutofit/>
          </a:bodyPr>
          <a:lstStyle/>
          <a:p>
            <a:pPr algn="just">
              <a:lnSpc>
                <a:spcPct val="120000"/>
              </a:lnSpc>
              <a:buFont typeface="Wingdings" panose="05000000000000000000" pitchFamily="2" charset="2"/>
              <a:buChar char="q"/>
            </a:pPr>
            <a:r>
              <a:rPr lang="en-US" sz="1300" b="1" dirty="0" smtClean="0">
                <a:latin typeface="Arial" panose="020B0604020202020204" pitchFamily="34" charset="0"/>
                <a:cs typeface="Arial" panose="020B0604020202020204" pitchFamily="34" charset="0"/>
              </a:rPr>
              <a:t>SWEAP Connections </a:t>
            </a:r>
            <a:r>
              <a:rPr lang="en-US" sz="1300" dirty="0">
                <a:latin typeface="Arial" panose="020B0604020202020204" pitchFamily="34" charset="0"/>
                <a:cs typeface="Arial" panose="020B0604020202020204" pitchFamily="34" charset="0"/>
              </a:rPr>
              <a:t>- </a:t>
            </a:r>
            <a:r>
              <a:rPr lang="en-US" sz="1300" i="1" dirty="0">
                <a:latin typeface="Arial" panose="020B0604020202020204" pitchFamily="34" charset="0"/>
                <a:cs typeface="Arial" panose="020B0604020202020204" pitchFamily="34" charset="0"/>
              </a:rPr>
              <a:t>Solutions for Life and Work</a:t>
            </a:r>
            <a:r>
              <a:rPr lang="en-US" sz="1300" dirty="0">
                <a:latin typeface="Arial" panose="020B0604020202020204" pitchFamily="34" charset="0"/>
                <a:cs typeface="Arial" panose="020B0604020202020204" pitchFamily="34" charset="0"/>
              </a:rPr>
              <a:t>. Sometimes balancing work and family responsibilities can be stressful. Your Employee Assistance Program (EAP) offers a confidential service designed to help employees and families with personal and/or work related problems. You are provided up to eight (8) sessions per issue, per year at no cost to you. You can call </a:t>
            </a:r>
            <a:r>
              <a:rPr lang="en-US" sz="1300" b="1" dirty="0">
                <a:latin typeface="Arial" panose="020B0604020202020204" pitchFamily="34" charset="0"/>
                <a:cs typeface="Arial" panose="020B0604020202020204" pitchFamily="34" charset="0"/>
              </a:rPr>
              <a:t>1-800-777-1797 </a:t>
            </a:r>
            <a:r>
              <a:rPr lang="en-US" sz="1300" dirty="0">
                <a:latin typeface="Arial" panose="020B0604020202020204" pitchFamily="34" charset="0"/>
                <a:cs typeface="Arial" panose="020B0604020202020204" pitchFamily="34" charset="0"/>
              </a:rPr>
              <a:t>or go online and login </a:t>
            </a:r>
            <a:r>
              <a:rPr lang="en-US" sz="1300" dirty="0">
                <a:latin typeface="Arial" panose="020B0604020202020204" pitchFamily="34" charset="0"/>
                <a:cs typeface="Arial" panose="020B0604020202020204" pitchFamily="34" charset="0"/>
                <a:hlinkClick r:id="rId2"/>
              </a:rPr>
              <a:t>https</a:t>
            </a:r>
            <a:r>
              <a:rPr lang="en-US" sz="1300" dirty="0" smtClean="0">
                <a:latin typeface="Arial" panose="020B0604020202020204" pitchFamily="34" charset="0"/>
                <a:cs typeface="Arial" panose="020B0604020202020204" pitchFamily="34" charset="0"/>
                <a:hlinkClick r:id="rId2"/>
              </a:rPr>
              <a:t>://sweapconnections.com/for-employees</a:t>
            </a:r>
            <a:r>
              <a:rPr lang="en-US" sz="1300" dirty="0">
                <a:latin typeface="Arial" panose="020B0604020202020204" pitchFamily="34" charset="0"/>
                <a:cs typeface="Arial" panose="020B0604020202020204" pitchFamily="34" charset="0"/>
                <a:hlinkClick r:id="rId2"/>
              </a:rPr>
              <a:t>/</a:t>
            </a:r>
            <a:r>
              <a:rPr lang="en-US" sz="1300" dirty="0">
                <a:latin typeface="Arial" panose="020B0604020202020204" pitchFamily="34" charset="0"/>
                <a:cs typeface="Arial" panose="020B0604020202020204" pitchFamily="34" charset="0"/>
              </a:rPr>
              <a:t> using the password SWEAP. </a:t>
            </a:r>
            <a:endParaRPr lang="en-US" sz="1300" b="1" dirty="0">
              <a:latin typeface="Arial" panose="020B0604020202020204" pitchFamily="34" charset="0"/>
              <a:cs typeface="Arial" panose="020B0604020202020204" pitchFamily="34" charset="0"/>
            </a:endParaRPr>
          </a:p>
          <a:p>
            <a:pPr marL="0" indent="0">
              <a:buNone/>
            </a:pPr>
            <a:endParaRPr lang="en-US" sz="1300" b="1"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sz="1200" dirty="0" smtClean="0"/>
              <a:t>08/2023</a:t>
            </a:r>
            <a:endParaRPr lang="en-US" dirty="0" smtClean="0"/>
          </a:p>
        </p:txBody>
      </p:sp>
      <p:sp>
        <p:nvSpPr>
          <p:cNvPr id="5" name="Slide Number Placeholder 4"/>
          <p:cNvSpPr>
            <a:spLocks noGrp="1"/>
          </p:cNvSpPr>
          <p:nvPr>
            <p:ph type="sldNum" sz="quarter" idx="12"/>
          </p:nvPr>
        </p:nvSpPr>
        <p:spPr/>
        <p:txBody>
          <a:bodyPr/>
          <a:lstStyle/>
          <a:p>
            <a:fld id="{EF5EED4E-720E-413D-8E31-C924ECE53258}" type="slidenum">
              <a:rPr lang="en-US" sz="1200" smtClean="0"/>
              <a:t>1</a:t>
            </a:fld>
            <a:r>
              <a:rPr lang="en-US" sz="1200" dirty="0" smtClean="0"/>
              <a:t> of 7</a:t>
            </a:r>
            <a:endParaRPr lang="en-US" sz="1200" dirty="0"/>
          </a:p>
        </p:txBody>
      </p:sp>
      <p:sp>
        <p:nvSpPr>
          <p:cNvPr id="6" name="TextBox 5"/>
          <p:cNvSpPr txBox="1"/>
          <p:nvPr/>
        </p:nvSpPr>
        <p:spPr>
          <a:xfrm>
            <a:off x="709965" y="2377480"/>
            <a:ext cx="559093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nchorCtr="1">
            <a:spAutoFit/>
          </a:bodyPr>
          <a:lstStyle/>
          <a:p>
            <a:r>
              <a:rPr lang="en-US" b="1" dirty="0" smtClean="0"/>
              <a:t>SWEAP Connections</a:t>
            </a:r>
            <a:endParaRPr lang="en-US" b="1" dirty="0"/>
          </a:p>
        </p:txBody>
      </p:sp>
      <p:sp>
        <p:nvSpPr>
          <p:cNvPr id="7" name="TextBox 6"/>
          <p:cNvSpPr txBox="1"/>
          <p:nvPr/>
        </p:nvSpPr>
        <p:spPr>
          <a:xfrm>
            <a:off x="709965" y="4861024"/>
            <a:ext cx="559093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nchorCtr="1">
            <a:spAutoFit/>
          </a:bodyPr>
          <a:lstStyle/>
          <a:p>
            <a:r>
              <a:rPr lang="en-US" b="1" dirty="0" smtClean="0"/>
              <a:t>Cigna</a:t>
            </a:r>
            <a:endParaRPr lang="en-US" b="1" dirty="0"/>
          </a:p>
        </p:txBody>
      </p:sp>
      <p:sp>
        <p:nvSpPr>
          <p:cNvPr id="8" name="Content Placeholder 2"/>
          <p:cNvSpPr txBox="1">
            <a:spLocks/>
          </p:cNvSpPr>
          <p:nvPr/>
        </p:nvSpPr>
        <p:spPr>
          <a:xfrm>
            <a:off x="547921" y="5285219"/>
            <a:ext cx="5915025" cy="2798013"/>
          </a:xfrm>
          <a:prstGeom prst="rect">
            <a:avLst/>
          </a:prstGeom>
        </p:spPr>
        <p:txBody>
          <a:bodyPr vert="horz" lIns="91440" tIns="45720" rIns="91440" bIns="45720" rtlCol="0">
            <a:noAutofit/>
          </a:bodyPr>
          <a:lstStyle>
            <a:lvl1pPr marL="304814"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3733" kern="1200">
                <a:solidFill>
                  <a:schemeClr val="tx1"/>
                </a:solidFill>
                <a:latin typeface="+mn-lt"/>
                <a:ea typeface="+mn-ea"/>
                <a:cs typeface="+mn-cs"/>
              </a:defRPr>
            </a:lvl1pPr>
            <a:lvl2pPr marL="914443"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3200" kern="1200">
                <a:solidFill>
                  <a:schemeClr val="tx1"/>
                </a:solidFill>
                <a:latin typeface="+mn-lt"/>
                <a:ea typeface="+mn-ea"/>
                <a:cs typeface="+mn-cs"/>
              </a:defRPr>
            </a:lvl2pPr>
            <a:lvl3pPr marL="1524072"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667" kern="1200">
                <a:solidFill>
                  <a:schemeClr val="tx1"/>
                </a:solidFill>
                <a:latin typeface="+mn-lt"/>
                <a:ea typeface="+mn-ea"/>
                <a:cs typeface="+mn-cs"/>
              </a:defRPr>
            </a:lvl3pPr>
            <a:lvl4pPr marL="2133700"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4pPr>
            <a:lvl5pPr marL="2743328"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5pPr>
            <a:lvl6pPr marL="3352957"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6pPr>
            <a:lvl7pPr marL="3962585"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7pPr>
            <a:lvl8pPr marL="4572214" indent="-304814"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Char char="•"/>
              <a:defRPr sz="2400" kern="1200">
                <a:solidFill>
                  <a:schemeClr val="tx1"/>
                </a:solidFill>
                <a:latin typeface="+mn-lt"/>
                <a:ea typeface="+mn-ea"/>
                <a:cs typeface="+mn-cs"/>
              </a:defRPr>
            </a:lvl8pPr>
            <a:lvl9pPr marL="4877028" indent="0" algn="l" defTabSz="1219258" rtl="0" eaLnBrk="1" latinLnBrk="0" hangingPunct="1">
              <a:lnSpc>
                <a:spcPct val="90000"/>
              </a:lnSpc>
              <a:spcBef>
                <a:spcPct val="30000"/>
              </a:spcBef>
              <a:buClr>
                <a:schemeClr val="accent1">
                  <a:lumMod val="50000"/>
                </a:schemeClr>
              </a:buClr>
              <a:buSzPct val="80000"/>
              <a:buFont typeface="Arial" panose="020B0604020202020204" pitchFamily="34" charset="0"/>
              <a:buNone/>
              <a:defRPr sz="2400" kern="1200">
                <a:solidFill>
                  <a:schemeClr val="tx1"/>
                </a:solidFill>
                <a:latin typeface="+mn-lt"/>
                <a:ea typeface="+mn-ea"/>
                <a:cs typeface="+mn-cs"/>
              </a:defRPr>
            </a:lvl9pPr>
          </a:lstStyle>
          <a:p>
            <a:pPr marL="0" indent="0">
              <a:buFont typeface="Arial" panose="020B0604020202020204" pitchFamily="34" charset="0"/>
              <a:buNone/>
            </a:pPr>
            <a:r>
              <a:rPr lang="en-US" sz="1300" b="1" dirty="0" smtClean="0">
                <a:latin typeface="Arial" panose="020B0604020202020204" pitchFamily="34" charset="0"/>
                <a:cs typeface="Arial" panose="020B0604020202020204" pitchFamily="34" charset="0"/>
              </a:rPr>
              <a:t>You can find information on the following at </a:t>
            </a:r>
            <a:r>
              <a:rPr lang="en-US" sz="1300" b="1" dirty="0" smtClean="0">
                <a:latin typeface="Arial" panose="020B0604020202020204" pitchFamily="34" charset="0"/>
                <a:cs typeface="Arial" panose="020B0604020202020204" pitchFamily="34" charset="0"/>
                <a:hlinkClick r:id="rId3"/>
              </a:rPr>
              <a:t>www.MyCigna.com</a:t>
            </a:r>
            <a:endParaRPr lang="en-US" sz="1300" b="1" dirty="0" smtClean="0">
              <a:latin typeface="Arial" panose="020B0604020202020204" pitchFamily="34" charset="0"/>
              <a:cs typeface="Arial" panose="020B0604020202020204" pitchFamily="34" charset="0"/>
            </a:endParaRPr>
          </a:p>
          <a:p>
            <a:pPr algn="just" fontAlgn="base">
              <a:lnSpc>
                <a:spcPct val="120000"/>
              </a:lnSpc>
              <a:buFont typeface="Wingdings" panose="05000000000000000000" pitchFamily="2" charset="2"/>
              <a:buChar char="q"/>
            </a:pPr>
            <a:r>
              <a:rPr lang="en-US" sz="1300" b="1" dirty="0" smtClean="0">
                <a:latin typeface="Arial" panose="020B0604020202020204" pitchFamily="34" charset="0"/>
                <a:cs typeface="Arial" panose="020B0604020202020204" pitchFamily="34" charset="0"/>
              </a:rPr>
              <a:t>MyCigna.com – </a:t>
            </a:r>
            <a:r>
              <a:rPr lang="en-US" sz="1300" dirty="0" smtClean="0">
                <a:latin typeface="Arial" panose="020B0604020202020204" pitchFamily="34" charset="0"/>
                <a:cs typeface="Arial" panose="020B0604020202020204" pitchFamily="34" charset="0"/>
              </a:rPr>
              <a:t>Log on to </a:t>
            </a:r>
            <a:r>
              <a:rPr lang="en-US" sz="1300" dirty="0" smtClean="0">
                <a:latin typeface="Arial" panose="020B0604020202020204" pitchFamily="34" charset="0"/>
                <a:cs typeface="Arial" panose="020B0604020202020204" pitchFamily="34" charset="0"/>
                <a:hlinkClick r:id="rId4"/>
              </a:rPr>
              <a:t>www.MyCigna.com</a:t>
            </a:r>
            <a:r>
              <a:rPr lang="en-US" sz="1300" dirty="0" smtClean="0">
                <a:latin typeface="Arial" panose="020B0604020202020204" pitchFamily="34" charset="0"/>
                <a:cs typeface="Arial" panose="020B0604020202020204" pitchFamily="34" charset="0"/>
              </a:rPr>
              <a:t> using your medical ID number and personal information. From the home page click on </a:t>
            </a:r>
            <a:r>
              <a:rPr lang="en-US" sz="1300" b="1" i="1" cap="all" dirty="0" smtClean="0">
                <a:solidFill>
                  <a:schemeClr val="bg2">
                    <a:lumMod val="90000"/>
                  </a:schemeClr>
                </a:solidFill>
                <a:latin typeface="Arial" panose="020B0604020202020204" pitchFamily="34" charset="0"/>
                <a:cs typeface="Arial" panose="020B0604020202020204" pitchFamily="34" charset="0"/>
              </a:rPr>
              <a:t>Wellness</a:t>
            </a:r>
            <a:r>
              <a:rPr lang="en-US" sz="1300" i="1" cap="all" dirty="0" smtClean="0">
                <a:latin typeface="Arial" panose="020B0604020202020204" pitchFamily="34" charset="0"/>
                <a:cs typeface="Arial" panose="020B0604020202020204" pitchFamily="34" charset="0"/>
              </a:rPr>
              <a:t>. </a:t>
            </a:r>
            <a:r>
              <a:rPr lang="en-US" sz="1300" dirty="0" smtClean="0">
                <a:latin typeface="Arial" panose="020B0604020202020204" pitchFamily="34" charset="0"/>
                <a:cs typeface="Arial" panose="020B0604020202020204" pitchFamily="34" charset="0"/>
              </a:rPr>
              <a:t>From there click on </a:t>
            </a:r>
            <a:r>
              <a:rPr lang="en-US" sz="1300" b="1" i="1" dirty="0" smtClean="0">
                <a:solidFill>
                  <a:schemeClr val="bg2">
                    <a:lumMod val="90000"/>
                  </a:schemeClr>
                </a:solidFill>
                <a:latin typeface="Arial" panose="020B0604020202020204" pitchFamily="34" charset="0"/>
                <a:cs typeface="Arial" panose="020B0604020202020204" pitchFamily="34" charset="0"/>
              </a:rPr>
              <a:t>Mental Health Support</a:t>
            </a:r>
            <a:r>
              <a:rPr lang="en-US" sz="1300" dirty="0" smtClean="0">
                <a:latin typeface="Arial" panose="020B0604020202020204" pitchFamily="34" charset="0"/>
                <a:cs typeface="Arial" panose="020B0604020202020204" pitchFamily="34" charset="0"/>
              </a:rPr>
              <a:t>. You will be prompted to a screen to begin you process to speak with a therapist</a:t>
            </a:r>
            <a:endParaRPr lang="en-US" sz="1300" b="1" cap="all" dirty="0" smtClean="0">
              <a:latin typeface="Arial" panose="020B0604020202020204" pitchFamily="34" charset="0"/>
              <a:cs typeface="Arial" panose="020B0604020202020204" pitchFamily="34" charset="0"/>
            </a:endParaRPr>
          </a:p>
          <a:p>
            <a:pPr algn="just" fontAlgn="base">
              <a:lnSpc>
                <a:spcPct val="120000"/>
              </a:lnSpc>
              <a:buFont typeface="Wingdings" panose="05000000000000000000" pitchFamily="2" charset="2"/>
              <a:buChar char="q"/>
            </a:pPr>
            <a:r>
              <a:rPr lang="en-US" sz="1300" b="1" dirty="0" smtClean="0">
                <a:latin typeface="Arial" panose="020B0604020202020204" pitchFamily="34" charset="0"/>
                <a:cs typeface="Arial" panose="020B0604020202020204" pitchFamily="34" charset="0"/>
              </a:rPr>
              <a:t>Behavioral Health Virtual Visits </a:t>
            </a:r>
            <a:r>
              <a:rPr lang="en-US" sz="1300" dirty="0" smtClean="0">
                <a:latin typeface="Arial" panose="020B0604020202020204" pitchFamily="34" charset="0"/>
                <a:cs typeface="Arial" panose="020B0604020202020204" pitchFamily="34" charset="0"/>
              </a:rPr>
              <a:t>– </a:t>
            </a:r>
            <a:r>
              <a:rPr lang="en-US" sz="1300" i="1" dirty="0" smtClean="0">
                <a:latin typeface="Arial" panose="020B0604020202020204" pitchFamily="34" charset="0"/>
                <a:cs typeface="Arial" panose="020B0604020202020204" pitchFamily="34" charset="0"/>
              </a:rPr>
              <a:t>1:1 Emotional Support. </a:t>
            </a:r>
            <a:r>
              <a:rPr lang="en-US" sz="1300" dirty="0" smtClean="0">
                <a:latin typeface="Arial" panose="020B0604020202020204" pitchFamily="34" charset="0"/>
                <a:cs typeface="Arial" panose="020B0604020202020204" pitchFamily="34" charset="0"/>
              </a:rPr>
              <a:t>With virtual therapy getting help may now be easier than ever. Get connected one-on-one, by phone, with professionally trained behavioral health experts, at no additional cost to you. Call the number on the back of your medical ID card or </a:t>
            </a:r>
            <a:r>
              <a:rPr lang="en-US" sz="1300" b="1" dirty="0" smtClean="0">
                <a:latin typeface="Arial" panose="020B0604020202020204" pitchFamily="34" charset="0"/>
                <a:cs typeface="Arial" panose="020B0604020202020204" pitchFamily="34" charset="0"/>
              </a:rPr>
              <a:t>1-866-633-2446. </a:t>
            </a:r>
            <a:r>
              <a:rPr lang="en-US" sz="1300" i="1" dirty="0" smtClean="0">
                <a:latin typeface="Arial" panose="020B0604020202020204" pitchFamily="34" charset="0"/>
                <a:cs typeface="Arial" panose="020B0604020202020204" pitchFamily="34" charset="0"/>
              </a:rPr>
              <a:t>Services are subject to the same co-pay or co-insurance rate (after deductible) that would apply to an in-person visit. </a:t>
            </a:r>
            <a:endParaRPr lang="en-US" sz="1300" i="1" dirty="0">
              <a:latin typeface="Arial" panose="020B0604020202020204" pitchFamily="34" charset="0"/>
              <a:cs typeface="Arial" panose="020B0604020202020204" pitchFamily="34" charset="0"/>
            </a:endParaRPr>
          </a:p>
        </p:txBody>
      </p:sp>
      <p:sp>
        <p:nvSpPr>
          <p:cNvPr id="9" name="Rectangle 8"/>
          <p:cNvSpPr/>
          <p:nvPr/>
        </p:nvSpPr>
        <p:spPr>
          <a:xfrm>
            <a:off x="137160" y="4767550"/>
            <a:ext cx="6583680" cy="914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  </a:t>
            </a:r>
            <a:endParaRPr lang="en-US" dirty="0"/>
          </a:p>
        </p:txBody>
      </p:sp>
    </p:spTree>
    <p:extLst>
      <p:ext uri="{BB962C8B-B14F-4D97-AF65-F5344CB8AC3E}">
        <p14:creationId xmlns:p14="http://schemas.microsoft.com/office/powerpoint/2010/main" val="212495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1765812"/>
            <a:ext cx="5915025" cy="611668"/>
          </a:xfrm>
        </p:spPr>
        <p:txBody>
          <a:bodyPr>
            <a:noAutofit/>
          </a:bodyPr>
          <a:lstStyle/>
          <a:p>
            <a:pPr algn="ctr"/>
            <a:r>
              <a:rPr lang="en-US" sz="2000" dirty="0">
                <a:solidFill>
                  <a:schemeClr val="bg2">
                    <a:lumMod val="90000"/>
                  </a:schemeClr>
                </a:solidFill>
              </a:rPr>
              <a:t>City of Little Rock Mental Health Support Resources</a:t>
            </a:r>
          </a:p>
        </p:txBody>
      </p:sp>
      <p:sp>
        <p:nvSpPr>
          <p:cNvPr id="3" name="Content Placeholder 2"/>
          <p:cNvSpPr>
            <a:spLocks noGrp="1"/>
          </p:cNvSpPr>
          <p:nvPr>
            <p:ph idx="1"/>
          </p:nvPr>
        </p:nvSpPr>
        <p:spPr>
          <a:xfrm>
            <a:off x="471488" y="2926110"/>
            <a:ext cx="5915025" cy="5376574"/>
          </a:xfrm>
        </p:spPr>
        <p:txBody>
          <a:bodyPr>
            <a:normAutofit/>
          </a:bodyPr>
          <a:lstStyle/>
          <a:p>
            <a:pPr marL="0" indent="0">
              <a:buNone/>
            </a:pPr>
            <a:r>
              <a:rPr lang="en-US" sz="1300" b="1" dirty="0">
                <a:latin typeface="Arial" panose="020B0604020202020204" pitchFamily="34" charset="0"/>
                <a:cs typeface="Arial" panose="020B0604020202020204" pitchFamily="34" charset="0"/>
              </a:rPr>
              <a:t>You can find information on the following at </a:t>
            </a:r>
            <a:r>
              <a:rPr lang="en-US" sz="1300" b="1" dirty="0" smtClean="0">
                <a:latin typeface="Arial" panose="020B0604020202020204" pitchFamily="34" charset="0"/>
                <a:cs typeface="Arial" panose="020B0604020202020204" pitchFamily="34" charset="0"/>
                <a:hlinkClick r:id="rId2"/>
              </a:rPr>
              <a:t>www.MyCigna.com</a:t>
            </a:r>
            <a:endParaRPr lang="en-US" sz="1300" b="1" dirty="0">
              <a:latin typeface="Arial" panose="020B0604020202020204" pitchFamily="34" charset="0"/>
              <a:cs typeface="Arial" panose="020B0604020202020204" pitchFamily="34" charset="0"/>
            </a:endParaRPr>
          </a:p>
          <a:p>
            <a:pPr marL="0" indent="0">
              <a:buNone/>
            </a:pPr>
            <a:endParaRPr lang="en-US" sz="1300" b="1" dirty="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n-US" sz="1300" b="1" dirty="0">
                <a:latin typeface="Arial" panose="020B0604020202020204" pitchFamily="34" charset="0"/>
                <a:cs typeface="Arial" panose="020B0604020202020204" pitchFamily="34" charset="0"/>
              </a:rPr>
              <a:t>Substance Use Treatment Helpline at 1-855-780-5955, </a:t>
            </a:r>
            <a:r>
              <a:rPr lang="en-US" sz="1300" dirty="0">
                <a:latin typeface="Arial" panose="020B0604020202020204" pitchFamily="34" charset="0"/>
                <a:cs typeface="Arial" panose="020B0604020202020204" pitchFamily="34" charset="0"/>
              </a:rPr>
              <a:t>24 hours a day to speak with a substance use recovery advocate who will listen, provide support and develop personalized recovery plans. Call the number above or visit </a:t>
            </a:r>
            <a:r>
              <a:rPr lang="en-US" sz="1300" dirty="0">
                <a:latin typeface="Arial" panose="020B0604020202020204" pitchFamily="34" charset="0"/>
                <a:cs typeface="Arial" panose="020B0604020202020204" pitchFamily="34" charset="0"/>
                <a:hlinkClick r:id="rId3"/>
              </a:rPr>
              <a:t>www.liveandworkwell.com/recovery</a:t>
            </a:r>
            <a:r>
              <a:rPr lang="en-US" sz="1300" dirty="0">
                <a:latin typeface="Arial" panose="020B0604020202020204" pitchFamily="34" charset="0"/>
                <a:cs typeface="Arial" panose="020B0604020202020204" pitchFamily="34" charset="0"/>
              </a:rPr>
              <a:t> to find care options and resources. </a:t>
            </a:r>
          </a:p>
          <a:p>
            <a:pPr algn="just" fontAlgn="base"/>
            <a:endParaRPr lang="en-US" sz="1300" dirty="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n-US" sz="1300" b="1" dirty="0">
                <a:latin typeface="Arial" panose="020B0604020202020204" pitchFamily="34" charset="0"/>
                <a:cs typeface="Arial" panose="020B0604020202020204" pitchFamily="34" charset="0"/>
              </a:rPr>
              <a:t>The Suicide Prevention Hotline – </a:t>
            </a:r>
            <a:r>
              <a:rPr lang="en-US" sz="1300" b="1" dirty="0" smtClean="0">
                <a:latin typeface="Arial" panose="020B0604020202020204" pitchFamily="34" charset="0"/>
                <a:cs typeface="Arial" panose="020B0604020202020204" pitchFamily="34" charset="0"/>
              </a:rPr>
              <a:t>1-800-273-8255</a:t>
            </a:r>
            <a:endParaRPr lang="en-US" sz="1300" b="1" dirty="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endParaRPr lang="en-US" sz="1300" b="1" dirty="0" smtClean="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n-US" sz="1300" b="1" dirty="0" smtClean="0">
                <a:latin typeface="Arial" panose="020B0604020202020204" pitchFamily="34" charset="0"/>
                <a:cs typeface="Arial" panose="020B0604020202020204" pitchFamily="34" charset="0"/>
              </a:rPr>
              <a:t>National Domestic Violence Hotline – 1-800-799-7233</a:t>
            </a:r>
            <a:endParaRPr lang="en-US" sz="1300" b="1" dirty="0">
              <a:latin typeface="Arial" panose="020B0604020202020204" pitchFamily="34" charset="0"/>
              <a:cs typeface="Arial" panose="020B0604020202020204" pitchFamily="34" charset="0"/>
            </a:endParaRPr>
          </a:p>
          <a:p>
            <a:pPr marL="0" indent="0" algn="just" fontAlgn="base">
              <a:buNone/>
            </a:pPr>
            <a:endParaRPr lang="en-US" sz="1300" dirty="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n-US" sz="1300" b="1" dirty="0" smtClean="0">
                <a:latin typeface="Arial" panose="020B0604020202020204" pitchFamily="34" charset="0"/>
                <a:cs typeface="Arial" panose="020B0604020202020204" pitchFamily="34" charset="0"/>
              </a:rPr>
              <a:t>Employee Assistance Program (EAP) – </a:t>
            </a:r>
            <a:r>
              <a:rPr lang="en-US" sz="1300" dirty="0" smtClean="0">
                <a:latin typeface="Arial" panose="020B0604020202020204" pitchFamily="34" charset="0"/>
                <a:cs typeface="Arial" panose="020B0604020202020204" pitchFamily="34" charset="0"/>
              </a:rPr>
              <a:t>Your Employee Assistance Program (EAP) is here to help you, and your family, get the most out of life. We're ready to help with the small questions and the big problems, and everything in-between, such as: Managing stress; Improving relationships at home or work; Addressing legal and financial concerns; Getting the most out of your career; Finding child development, childcare or elder care resources; Getting past emotional issues or grief; Addressing depression, anxiety or substance use issues; This service is confidential and our EAP Specialists are available 24/7. They can provide you immediate help or direct you to one of our network providers for no-cost, face-to-face consultations.</a:t>
            </a:r>
            <a:r>
              <a:rPr lang="en-US" sz="1300" b="1" dirty="0" smtClean="0">
                <a:latin typeface="Arial" panose="020B0604020202020204" pitchFamily="34" charset="0"/>
                <a:cs typeface="Arial" panose="020B0604020202020204" pitchFamily="34" charset="0"/>
              </a:rPr>
              <a:t> </a:t>
            </a:r>
            <a:r>
              <a:rPr lang="en-US" sz="1300" dirty="0" smtClean="0">
                <a:latin typeface="Arial" panose="020B0604020202020204" pitchFamily="34" charset="0"/>
                <a:cs typeface="Arial" panose="020B0604020202020204" pitchFamily="34" charset="0"/>
              </a:rPr>
              <a:t>Log into </a:t>
            </a:r>
            <a:r>
              <a:rPr lang="en-US" sz="1300" dirty="0" smtClean="0">
                <a:solidFill>
                  <a:schemeClr val="bg2"/>
                </a:solidFill>
                <a:latin typeface="Arial" panose="020B0604020202020204" pitchFamily="34" charset="0"/>
                <a:cs typeface="Arial" panose="020B0604020202020204" pitchFamily="34" charset="0"/>
                <a:hlinkClick r:id="rId4"/>
              </a:rPr>
              <a:t>www.MyCigna.com</a:t>
            </a:r>
            <a:r>
              <a:rPr lang="en-US" sz="1300" dirty="0" smtClean="0">
                <a:latin typeface="Arial" panose="020B0604020202020204" pitchFamily="34" charset="0"/>
                <a:cs typeface="Arial" panose="020B0604020202020204" pitchFamily="34" charset="0"/>
              </a:rPr>
              <a:t>. From there click on </a:t>
            </a:r>
            <a:r>
              <a:rPr lang="en-US" sz="1300" b="1" dirty="0" smtClean="0">
                <a:solidFill>
                  <a:schemeClr val="bg2">
                    <a:lumMod val="90000"/>
                  </a:schemeClr>
                </a:solidFill>
                <a:latin typeface="Arial" panose="020B0604020202020204" pitchFamily="34" charset="0"/>
                <a:cs typeface="Arial" panose="020B0604020202020204" pitchFamily="34" charset="0"/>
              </a:rPr>
              <a:t>Coverage </a:t>
            </a:r>
            <a:r>
              <a:rPr lang="en-US" sz="1300" dirty="0" smtClean="0">
                <a:latin typeface="Arial" panose="020B0604020202020204" pitchFamily="34" charset="0"/>
                <a:cs typeface="Arial" panose="020B0604020202020204" pitchFamily="34" charset="0"/>
              </a:rPr>
              <a:t>and scroll down to </a:t>
            </a:r>
            <a:r>
              <a:rPr lang="en-US" sz="1300" b="1" dirty="0" smtClean="0">
                <a:solidFill>
                  <a:schemeClr val="bg2">
                    <a:lumMod val="90000"/>
                  </a:schemeClr>
                </a:solidFill>
                <a:latin typeface="Arial" panose="020B0604020202020204" pitchFamily="34" charset="0"/>
                <a:cs typeface="Arial" panose="020B0604020202020204" pitchFamily="34" charset="0"/>
              </a:rPr>
              <a:t>Employee Assistance Program.</a:t>
            </a:r>
            <a:endParaRPr lang="en-US" sz="1300" b="1" dirty="0">
              <a:solidFill>
                <a:schemeClr val="bg2">
                  <a:lumMod val="90000"/>
                </a:schemeClr>
              </a:solidFill>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dirty="0" smtClean="0"/>
              <a:t>08/2023</a:t>
            </a:r>
          </a:p>
        </p:txBody>
      </p:sp>
      <p:sp>
        <p:nvSpPr>
          <p:cNvPr id="5" name="Slide Number Placeholder 4"/>
          <p:cNvSpPr>
            <a:spLocks noGrp="1"/>
          </p:cNvSpPr>
          <p:nvPr>
            <p:ph type="sldNum" sz="quarter" idx="12"/>
          </p:nvPr>
        </p:nvSpPr>
        <p:spPr/>
        <p:txBody>
          <a:bodyPr/>
          <a:lstStyle/>
          <a:p>
            <a:fld id="{AB982184-569B-4056-B2EB-97B79DAB75C1}" type="slidenum">
              <a:rPr lang="en-US" sz="1200" smtClean="0"/>
              <a:t>2</a:t>
            </a:fld>
            <a:r>
              <a:rPr lang="en-US" sz="1200" dirty="0" smtClean="0"/>
              <a:t> of 7</a:t>
            </a:r>
            <a:endParaRPr lang="en-US" sz="1200" dirty="0"/>
          </a:p>
        </p:txBody>
      </p:sp>
      <p:sp>
        <p:nvSpPr>
          <p:cNvPr id="6" name="TextBox 5"/>
          <p:cNvSpPr txBox="1"/>
          <p:nvPr/>
        </p:nvSpPr>
        <p:spPr>
          <a:xfrm>
            <a:off x="633532" y="2467124"/>
            <a:ext cx="559093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nchorCtr="1">
            <a:spAutoFit/>
          </a:bodyPr>
          <a:lstStyle/>
          <a:p>
            <a:r>
              <a:rPr lang="en-US" b="1" dirty="0" smtClean="0"/>
              <a:t>Cigna</a:t>
            </a:r>
            <a:endParaRPr lang="en-US" b="1" dirty="0"/>
          </a:p>
        </p:txBody>
      </p:sp>
    </p:spTree>
    <p:extLst>
      <p:ext uri="{BB962C8B-B14F-4D97-AF65-F5344CB8AC3E}">
        <p14:creationId xmlns:p14="http://schemas.microsoft.com/office/powerpoint/2010/main" val="83177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1765812"/>
            <a:ext cx="5915025" cy="611668"/>
          </a:xfrm>
        </p:spPr>
        <p:txBody>
          <a:bodyPr>
            <a:noAutofit/>
          </a:bodyPr>
          <a:lstStyle/>
          <a:p>
            <a:pPr algn="ctr"/>
            <a:r>
              <a:rPr lang="en-US" sz="2000" dirty="0">
                <a:solidFill>
                  <a:schemeClr val="bg2">
                    <a:lumMod val="90000"/>
                  </a:schemeClr>
                </a:solidFill>
              </a:rPr>
              <a:t>City of Little Rock Mental Health Support Resources</a:t>
            </a:r>
          </a:p>
        </p:txBody>
      </p:sp>
      <p:sp>
        <p:nvSpPr>
          <p:cNvPr id="3" name="Content Placeholder 2"/>
          <p:cNvSpPr>
            <a:spLocks noGrp="1"/>
          </p:cNvSpPr>
          <p:nvPr>
            <p:ph idx="1"/>
          </p:nvPr>
        </p:nvSpPr>
        <p:spPr>
          <a:xfrm>
            <a:off x="471488" y="2596932"/>
            <a:ext cx="5915025" cy="6310174"/>
          </a:xfrm>
        </p:spPr>
        <p:txBody>
          <a:bodyPr>
            <a:normAutofit/>
          </a:bodyPr>
          <a:lstStyle/>
          <a:p>
            <a:pPr marL="0" indent="0">
              <a:buNone/>
            </a:pPr>
            <a:r>
              <a:rPr lang="en-US" sz="1300" b="1" dirty="0">
                <a:latin typeface="Arial" panose="020B0604020202020204" pitchFamily="34" charset="0"/>
                <a:cs typeface="Arial" panose="020B0604020202020204" pitchFamily="34" charset="0"/>
              </a:rPr>
              <a:t>You can find information on the following at </a:t>
            </a:r>
            <a:r>
              <a:rPr lang="en-US" sz="1300" b="1" dirty="0" smtClean="0">
                <a:latin typeface="Arial" panose="020B0604020202020204" pitchFamily="34" charset="0"/>
                <a:cs typeface="Arial" panose="020B0604020202020204" pitchFamily="34" charset="0"/>
                <a:hlinkClick r:id="rId2"/>
              </a:rPr>
              <a:t>www.MyCigna.com</a:t>
            </a:r>
            <a:endParaRPr lang="en-US" sz="1300" b="1" dirty="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n-US" sz="1300" b="1" dirty="0" smtClean="0">
                <a:latin typeface="Arial" panose="020B0604020202020204" pitchFamily="34" charset="0"/>
                <a:cs typeface="Arial" panose="020B0604020202020204" pitchFamily="34" charset="0"/>
              </a:rPr>
              <a:t>Legal </a:t>
            </a:r>
            <a:r>
              <a:rPr lang="en-US" sz="1300" b="1" dirty="0">
                <a:latin typeface="Arial" panose="020B0604020202020204" pitchFamily="34" charset="0"/>
                <a:cs typeface="Arial" panose="020B0604020202020204" pitchFamily="34" charset="0"/>
              </a:rPr>
              <a:t>Services - </a:t>
            </a:r>
            <a:r>
              <a:rPr lang="en-US" sz="1300" dirty="0">
                <a:latin typeface="Arial" panose="020B0604020202020204" pitchFamily="34" charset="0"/>
                <a:cs typeface="Arial" panose="020B0604020202020204" pitchFamily="34" charset="0"/>
              </a:rPr>
              <a:t>Access to advice, help drafting a will or assistance with a complicated legal matter should not be out of anyone’s reach. Your Employee Assistance Program provides legal assistance services that give you free and discounted confidential access to local attorneys to answer legal questions, prepare legal documents and help you resolve legal issues. Access to legal assistance services includes: Access to licensed state-specific attorneys; One 30-minute telephonic or face-to-face consultation per issue per year at no cost to you*; Ongoing representation by an attorney at a 25% discounted rate. Call </a:t>
            </a:r>
            <a:r>
              <a:rPr lang="en-US" sz="1300" b="1" dirty="0">
                <a:latin typeface="Arial" panose="020B0604020202020204" pitchFamily="34" charset="0"/>
                <a:cs typeface="Arial" panose="020B0604020202020204" pitchFamily="34" charset="0"/>
              </a:rPr>
              <a:t>1-866-374-6060</a:t>
            </a:r>
          </a:p>
          <a:p>
            <a:pPr algn="just" fontAlgn="base"/>
            <a:endParaRPr lang="en-US" sz="1300" b="1" dirty="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n-US" sz="1300" b="1" dirty="0">
                <a:latin typeface="Arial" panose="020B0604020202020204" pitchFamily="34" charset="0"/>
                <a:cs typeface="Arial" panose="020B0604020202020204" pitchFamily="34" charset="0"/>
              </a:rPr>
              <a:t>Financial Services - </a:t>
            </a:r>
            <a:r>
              <a:rPr lang="en-US" sz="1300" dirty="0">
                <a:latin typeface="Arial" panose="020B0604020202020204" pitchFamily="34" charset="0"/>
                <a:cs typeface="Arial" panose="020B0604020202020204" pitchFamily="34" charset="0"/>
              </a:rPr>
              <a:t>Individuals may receive 30-60 minutes of telephonic consultations per issue, per year with an experienced, credentialed financial coach to address a wide array of concerns. Call the support number to receive consultation on issues such as:  Budget management; College funding; Debt reduction; 401K, IRA, HSA questions; Estate planning; Bankruptcy; Investment plans; Retirement planning; Taxes; and Wage garnishment. Call </a:t>
            </a:r>
            <a:r>
              <a:rPr lang="en-US" sz="1300" b="1" dirty="0">
                <a:latin typeface="Arial" panose="020B0604020202020204" pitchFamily="34" charset="0"/>
                <a:cs typeface="Arial" panose="020B0604020202020204" pitchFamily="34" charset="0"/>
              </a:rPr>
              <a:t>1-866-374-6060</a:t>
            </a:r>
            <a:endParaRPr lang="en-US" sz="1300" dirty="0">
              <a:latin typeface="Arial" panose="020B0604020202020204" pitchFamily="34" charset="0"/>
              <a:cs typeface="Arial" panose="020B0604020202020204" pitchFamily="34" charset="0"/>
            </a:endParaRPr>
          </a:p>
          <a:p>
            <a:pPr fontAlgn="base"/>
            <a:endParaRPr lang="en-US" sz="1300" dirty="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n-US" sz="1300" b="1" dirty="0" smtClean="0">
                <a:latin typeface="Arial" panose="020B0604020202020204" pitchFamily="34" charset="0"/>
                <a:cs typeface="Arial" panose="020B0604020202020204" pitchFamily="34" charset="0"/>
              </a:rPr>
              <a:t>Omada Health </a:t>
            </a:r>
            <a:r>
              <a:rPr lang="en-US" sz="1300" dirty="0">
                <a:latin typeface="Arial" panose="020B0604020202020204" pitchFamily="34" charset="0"/>
                <a:cs typeface="Arial" panose="020B0604020202020204" pitchFamily="34" charset="0"/>
              </a:rPr>
              <a:t> – Half of healthcare is care. Our virtual-first, integrated care programs help people make lasting health changes that truly change their lives. That's why organizations choose our data-driven care solutions to drive lower costs and better outcomes. Omada aims to inspire people to make lasting health changes on their own terms. We partner with health plans and employers to equip members with personalized tools, resources, and support to improve their health one step at a time</a:t>
            </a:r>
            <a:r>
              <a:rPr lang="en-US" sz="1300" dirty="0" smtClean="0">
                <a:latin typeface="Arial" panose="020B0604020202020204" pitchFamily="34" charset="0"/>
                <a:cs typeface="Arial" panose="020B0604020202020204" pitchFamily="34" charset="0"/>
              </a:rPr>
              <a:t>. Sign up for Omada at </a:t>
            </a:r>
            <a:r>
              <a:rPr lang="en-US" sz="1300" dirty="0" smtClean="0">
                <a:latin typeface="Arial" panose="020B0604020202020204" pitchFamily="34" charset="0"/>
                <a:cs typeface="Arial" panose="020B0604020202020204" pitchFamily="34" charset="0"/>
                <a:hlinkClick r:id="rId2"/>
              </a:rPr>
              <a:t>www.MyCigna.com</a:t>
            </a:r>
            <a:r>
              <a:rPr lang="en-US" sz="1300" dirty="0">
                <a:latin typeface="Arial" panose="020B0604020202020204" pitchFamily="34" charset="0"/>
                <a:cs typeface="Arial" panose="020B0604020202020204" pitchFamily="34" charset="0"/>
              </a:rPr>
              <a:t>.</a:t>
            </a:r>
          </a:p>
          <a:p>
            <a:pPr marL="0" indent="0" fontAlgn="base">
              <a:buNone/>
            </a:pPr>
            <a:r>
              <a:rPr lang="en-US" sz="1300" dirty="0" smtClean="0">
                <a:latin typeface="Arial" panose="020B0604020202020204" pitchFamily="34" charset="0"/>
                <a:cs typeface="Arial" panose="020B0604020202020204" pitchFamily="34" charset="0"/>
              </a:rPr>
              <a:t>*</a:t>
            </a:r>
            <a:r>
              <a:rPr lang="en-US" sz="1300" dirty="0">
                <a:latin typeface="Arial" panose="020B0604020202020204" pitchFamily="34" charset="0"/>
                <a:cs typeface="Arial" panose="020B0604020202020204" pitchFamily="34" charset="0"/>
              </a:rPr>
              <a:t>Some exceptions apply</a:t>
            </a:r>
          </a:p>
          <a:p>
            <a:pPr algn="just" fontAlgn="base"/>
            <a:endParaRPr lang="en-US" sz="1400" b="1" dirty="0"/>
          </a:p>
        </p:txBody>
      </p:sp>
      <p:sp>
        <p:nvSpPr>
          <p:cNvPr id="4" name="Date Placeholder 3"/>
          <p:cNvSpPr>
            <a:spLocks noGrp="1"/>
          </p:cNvSpPr>
          <p:nvPr>
            <p:ph type="dt" sz="half" idx="10"/>
          </p:nvPr>
        </p:nvSpPr>
        <p:spPr/>
        <p:txBody>
          <a:bodyPr/>
          <a:lstStyle/>
          <a:p>
            <a:r>
              <a:rPr lang="en-US" sz="1200" dirty="0" smtClean="0"/>
              <a:t>08/2023</a:t>
            </a:r>
          </a:p>
        </p:txBody>
      </p:sp>
      <p:sp>
        <p:nvSpPr>
          <p:cNvPr id="5" name="Slide Number Placeholder 4"/>
          <p:cNvSpPr>
            <a:spLocks noGrp="1"/>
          </p:cNvSpPr>
          <p:nvPr>
            <p:ph type="sldNum" sz="quarter" idx="12"/>
          </p:nvPr>
        </p:nvSpPr>
        <p:spPr/>
        <p:txBody>
          <a:bodyPr/>
          <a:lstStyle/>
          <a:p>
            <a:fld id="{0C8C4CCD-1362-4CC7-BA2D-0BEF6B3ABFE9}" type="slidenum">
              <a:rPr lang="en-US" sz="1200" smtClean="0"/>
              <a:t>3</a:t>
            </a:fld>
            <a:r>
              <a:rPr lang="en-US" sz="1200" dirty="0" smtClean="0"/>
              <a:t> of 7</a:t>
            </a:r>
            <a:endParaRPr lang="en-US" sz="1200" dirty="0"/>
          </a:p>
        </p:txBody>
      </p:sp>
      <p:sp>
        <p:nvSpPr>
          <p:cNvPr id="6" name="TextBox 5"/>
          <p:cNvSpPr txBox="1"/>
          <p:nvPr/>
        </p:nvSpPr>
        <p:spPr>
          <a:xfrm>
            <a:off x="633532" y="2212891"/>
            <a:ext cx="559093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nchorCtr="1">
            <a:spAutoFit/>
          </a:bodyPr>
          <a:lstStyle/>
          <a:p>
            <a:r>
              <a:rPr lang="en-US" b="1" dirty="0" smtClean="0"/>
              <a:t>Cigna</a:t>
            </a:r>
            <a:endParaRPr lang="en-US" b="1" dirty="0"/>
          </a:p>
        </p:txBody>
      </p:sp>
    </p:spTree>
    <p:extLst>
      <p:ext uri="{BB962C8B-B14F-4D97-AF65-F5344CB8AC3E}">
        <p14:creationId xmlns:p14="http://schemas.microsoft.com/office/powerpoint/2010/main" val="1493649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1765812"/>
            <a:ext cx="5915025" cy="611668"/>
          </a:xfrm>
        </p:spPr>
        <p:txBody>
          <a:bodyPr>
            <a:noAutofit/>
          </a:bodyPr>
          <a:lstStyle/>
          <a:p>
            <a:pPr algn="ctr"/>
            <a:r>
              <a:rPr lang="en-US" sz="2000" dirty="0">
                <a:solidFill>
                  <a:schemeClr val="bg2">
                    <a:lumMod val="90000"/>
                  </a:schemeClr>
                </a:solidFill>
              </a:rPr>
              <a:t>City of Little Rock Mental Health Support Resources</a:t>
            </a:r>
          </a:p>
        </p:txBody>
      </p:sp>
      <p:sp>
        <p:nvSpPr>
          <p:cNvPr id="3" name="Content Placeholder 2"/>
          <p:cNvSpPr>
            <a:spLocks noGrp="1"/>
          </p:cNvSpPr>
          <p:nvPr>
            <p:ph idx="1"/>
          </p:nvPr>
        </p:nvSpPr>
        <p:spPr>
          <a:xfrm>
            <a:off x="582422" y="2706659"/>
            <a:ext cx="5915025" cy="932670"/>
          </a:xfrm>
        </p:spPr>
        <p:txBody>
          <a:bodyPr>
            <a:normAutofit/>
          </a:bodyPr>
          <a:lstStyle/>
          <a:p>
            <a:pPr marL="0" indent="0">
              <a:buNone/>
            </a:pPr>
            <a:r>
              <a:rPr lang="en-US" sz="1300" b="1" dirty="0">
                <a:latin typeface="Arial" panose="020B0604020202020204" pitchFamily="34" charset="0"/>
                <a:cs typeface="Arial" panose="020B0604020202020204" pitchFamily="34" charset="0"/>
              </a:rPr>
              <a:t>You can find information on the following at </a:t>
            </a:r>
            <a:r>
              <a:rPr lang="en-US" sz="1300" b="1" dirty="0" smtClean="0">
                <a:latin typeface="Arial" panose="020B0604020202020204" pitchFamily="34" charset="0"/>
                <a:cs typeface="Arial" panose="020B0604020202020204" pitchFamily="34" charset="0"/>
                <a:hlinkClick r:id="rId2"/>
              </a:rPr>
              <a:t>www.MyCigna.com</a:t>
            </a:r>
            <a:endParaRPr lang="en-US" sz="1300" b="1" dirty="0">
              <a:latin typeface="Arial" panose="020B0604020202020204" pitchFamily="34" charset="0"/>
              <a:cs typeface="Arial" panose="020B0604020202020204" pitchFamily="34" charset="0"/>
            </a:endParaRPr>
          </a:p>
          <a:p>
            <a:pPr algn="just" fontAlgn="base">
              <a:buFont typeface="Wingdings" panose="05000000000000000000" pitchFamily="2" charset="2"/>
              <a:buChar char="q"/>
            </a:pPr>
            <a:r>
              <a:rPr lang="en-US" sz="1300" dirty="0">
                <a:latin typeface="Arial" panose="020B0604020202020204" pitchFamily="34" charset="0"/>
                <a:cs typeface="Arial" panose="020B0604020202020204" pitchFamily="34" charset="0"/>
              </a:rPr>
              <a:t>Deductible and Applicable Co-pays for Mental Health and Substance Use </a:t>
            </a:r>
            <a:r>
              <a:rPr lang="en-US" sz="1300" dirty="0" smtClean="0">
                <a:latin typeface="Arial" panose="020B0604020202020204" pitchFamily="34" charset="0"/>
                <a:cs typeface="Arial" panose="020B0604020202020204" pitchFamily="34" charset="0"/>
              </a:rPr>
              <a:t>services</a:t>
            </a:r>
            <a:endParaRPr lang="en-US" sz="13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sz="1200" dirty="0" smtClean="0"/>
              <a:t>08/2023</a:t>
            </a:r>
          </a:p>
        </p:txBody>
      </p:sp>
      <p:sp>
        <p:nvSpPr>
          <p:cNvPr id="5" name="Slide Number Placeholder 4"/>
          <p:cNvSpPr>
            <a:spLocks noGrp="1"/>
          </p:cNvSpPr>
          <p:nvPr>
            <p:ph type="sldNum" sz="quarter" idx="12"/>
          </p:nvPr>
        </p:nvSpPr>
        <p:spPr/>
        <p:txBody>
          <a:bodyPr/>
          <a:lstStyle/>
          <a:p>
            <a:fld id="{0C8C4CCD-1362-4CC7-BA2D-0BEF6B3ABFE9}" type="slidenum">
              <a:rPr lang="en-US" sz="1200" smtClean="0"/>
              <a:t>4</a:t>
            </a:fld>
            <a:r>
              <a:rPr lang="en-US" sz="1200" dirty="0" smtClean="0"/>
              <a:t> of 7</a:t>
            </a:r>
            <a:endParaRPr lang="en-US" sz="1200" dirty="0"/>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3350803"/>
            <a:ext cx="5448300" cy="5006744"/>
          </a:xfrm>
          <a:prstGeom prst="rect">
            <a:avLst/>
          </a:prstGeom>
        </p:spPr>
      </p:pic>
      <p:sp>
        <p:nvSpPr>
          <p:cNvPr id="8" name="TextBox 7"/>
          <p:cNvSpPr txBox="1"/>
          <p:nvPr/>
        </p:nvSpPr>
        <p:spPr>
          <a:xfrm>
            <a:off x="633532" y="2322617"/>
            <a:ext cx="559093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nchorCtr="1">
            <a:spAutoFit/>
          </a:bodyPr>
          <a:lstStyle/>
          <a:p>
            <a:r>
              <a:rPr lang="en-US" b="1" dirty="0" smtClean="0"/>
              <a:t>Cigna</a:t>
            </a:r>
            <a:endParaRPr lang="en-US" b="1" dirty="0"/>
          </a:p>
        </p:txBody>
      </p:sp>
    </p:spTree>
    <p:extLst>
      <p:ext uri="{BB962C8B-B14F-4D97-AF65-F5344CB8AC3E}">
        <p14:creationId xmlns:p14="http://schemas.microsoft.com/office/powerpoint/2010/main" val="144919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z="1200" dirty="0" smtClean="0"/>
              <a:t>08/2023</a:t>
            </a:r>
            <a:endParaRPr lang="en-US" sz="1200" dirty="0"/>
          </a:p>
        </p:txBody>
      </p:sp>
      <p:sp>
        <p:nvSpPr>
          <p:cNvPr id="5" name="Slide Number Placeholder 4"/>
          <p:cNvSpPr>
            <a:spLocks noGrp="1"/>
          </p:cNvSpPr>
          <p:nvPr>
            <p:ph type="sldNum" sz="quarter" idx="12"/>
          </p:nvPr>
        </p:nvSpPr>
        <p:spPr/>
        <p:txBody>
          <a:bodyPr/>
          <a:lstStyle/>
          <a:p>
            <a:fld id="{0C8C4CCD-1362-4CC7-BA2D-0BEF6B3ABFE9}" type="slidenum">
              <a:rPr lang="en-US" sz="1200" smtClean="0"/>
              <a:t>5</a:t>
            </a:fld>
            <a:r>
              <a:rPr lang="en-US" sz="1200" dirty="0" smtClean="0"/>
              <a:t> of 7</a:t>
            </a:r>
            <a:endParaRPr lang="en-US" sz="1200" dirty="0"/>
          </a:p>
        </p:txBody>
      </p:sp>
      <p:sp>
        <p:nvSpPr>
          <p:cNvPr id="6" name="Footer Placeholder 5"/>
          <p:cNvSpPr>
            <a:spLocks noGrp="1"/>
          </p:cNvSpPr>
          <p:nvPr>
            <p:ph type="ftr" sz="quarter" idx="11"/>
          </p:nvPr>
        </p:nvSpPr>
        <p:spPr/>
        <p:txBody>
          <a:bodyPr/>
          <a:lstStyle/>
          <a:p>
            <a:endParaRPr lang="en-US" dirty="0"/>
          </a:p>
        </p:txBody>
      </p:sp>
      <p:sp>
        <p:nvSpPr>
          <p:cNvPr id="9" name="Rectangle 8"/>
          <p:cNvSpPr/>
          <p:nvPr/>
        </p:nvSpPr>
        <p:spPr>
          <a:xfrm>
            <a:off x="0" y="2637086"/>
            <a:ext cx="6735112" cy="2922147"/>
          </a:xfrm>
          <a:prstGeom prst="rect">
            <a:avLst/>
          </a:prstGeom>
        </p:spPr>
        <p:txBody>
          <a:bodyPr wrap="square">
            <a:spAutoFit/>
          </a:bodyPr>
          <a:lstStyle/>
          <a:p>
            <a:pPr marL="571500" marR="318135">
              <a:lnSpc>
                <a:spcPct val="91000"/>
              </a:lnSpc>
              <a:spcBef>
                <a:spcPts val="445"/>
              </a:spcBef>
              <a:spcAft>
                <a:spcPts val="0"/>
              </a:spcAft>
            </a:pPr>
            <a:r>
              <a:rPr lang="en-US" sz="1600" b="1" kern="0" dirty="0">
                <a:solidFill>
                  <a:schemeClr val="bg2">
                    <a:lumMod val="90000"/>
                  </a:schemeClr>
                </a:solidFill>
                <a:latin typeface="Arial" panose="020B0604020202020204" pitchFamily="34" charset="0"/>
                <a:ea typeface="Arial" panose="020B0604020202020204" pitchFamily="34" charset="0"/>
                <a:cs typeface="Arial" panose="020B0604020202020204" pitchFamily="34" charset="0"/>
              </a:rPr>
              <a:t>Practice</a:t>
            </a:r>
            <a:r>
              <a:rPr lang="en-US" sz="1600" b="1" kern="0" spc="-105" dirty="0">
                <a:solidFill>
                  <a:schemeClr val="bg2">
                    <a:lumMod val="90000"/>
                  </a:schemeClr>
                </a:solidFill>
                <a:latin typeface="Arial" panose="020B0604020202020204" pitchFamily="34" charset="0"/>
                <a:ea typeface="Arial" panose="020B0604020202020204" pitchFamily="34" charset="0"/>
                <a:cs typeface="Arial" panose="020B0604020202020204" pitchFamily="34" charset="0"/>
              </a:rPr>
              <a:t> </a:t>
            </a:r>
            <a:r>
              <a:rPr lang="en-US" sz="1600" b="1" kern="0" dirty="0">
                <a:solidFill>
                  <a:schemeClr val="bg2">
                    <a:lumMod val="90000"/>
                  </a:schemeClr>
                </a:solidFill>
                <a:latin typeface="Arial" panose="020B0604020202020204" pitchFamily="34" charset="0"/>
                <a:ea typeface="Arial" panose="020B0604020202020204" pitchFamily="34" charset="0"/>
                <a:cs typeface="Arial" panose="020B0604020202020204" pitchFamily="34" charset="0"/>
              </a:rPr>
              <a:t>mindfulness</a:t>
            </a:r>
            <a:r>
              <a:rPr lang="en-US" sz="1600" b="1" kern="0" spc="-100" dirty="0">
                <a:solidFill>
                  <a:schemeClr val="bg2">
                    <a:lumMod val="90000"/>
                  </a:schemeClr>
                </a:solidFill>
                <a:latin typeface="Arial" panose="020B0604020202020204" pitchFamily="34" charset="0"/>
                <a:ea typeface="Arial" panose="020B0604020202020204" pitchFamily="34" charset="0"/>
                <a:cs typeface="Arial" panose="020B0604020202020204" pitchFamily="34" charset="0"/>
              </a:rPr>
              <a:t> </a:t>
            </a:r>
            <a:r>
              <a:rPr lang="en-US" sz="1600" b="1" kern="0" dirty="0">
                <a:solidFill>
                  <a:schemeClr val="bg2">
                    <a:lumMod val="90000"/>
                  </a:schemeClr>
                </a:solidFill>
                <a:latin typeface="Arial" panose="020B0604020202020204" pitchFamily="34" charset="0"/>
                <a:ea typeface="Arial" panose="020B0604020202020204" pitchFamily="34" charset="0"/>
                <a:cs typeface="Arial" panose="020B0604020202020204" pitchFamily="34" charset="0"/>
              </a:rPr>
              <a:t>using these Cigna resources.</a:t>
            </a:r>
          </a:p>
          <a:p>
            <a:pPr marL="571500" marR="0">
              <a:lnSpc>
                <a:spcPct val="103000"/>
              </a:lnSpc>
              <a:spcBef>
                <a:spcPts val="585"/>
              </a:spcBef>
              <a:spcAft>
                <a:spcPts val="0"/>
              </a:spcAft>
            </a:pP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With</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your</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Cigna</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plan,</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you</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can</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access</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a</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number</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of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mindfulness</a:t>
            </a:r>
            <a:r>
              <a:rPr lang="en-US" sz="1300" spc="-5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tools</a:t>
            </a:r>
            <a:r>
              <a:rPr lang="en-US" sz="1300" spc="-5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at</a:t>
            </a:r>
            <a:r>
              <a:rPr lang="en-US" sz="1300" spc="-5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no</a:t>
            </a:r>
            <a:r>
              <a:rPr lang="en-US" sz="1300" spc="-5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cost</a:t>
            </a:r>
            <a:r>
              <a:rPr lang="en-US" sz="1300" spc="-5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to</a:t>
            </a:r>
            <a:r>
              <a:rPr lang="en-US" sz="1300" spc="-5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you.</a:t>
            </a:r>
            <a:endParaRPr lang="en-US" sz="1300" dirty="0">
              <a:latin typeface="Arial" panose="020B0604020202020204" pitchFamily="34" charset="0"/>
              <a:ea typeface="Arial" panose="020B0604020202020204" pitchFamily="34" charset="0"/>
              <a:cs typeface="Arial" panose="020B0604020202020204" pitchFamily="34" charset="0"/>
            </a:endParaRPr>
          </a:p>
          <a:p>
            <a:pPr marL="571500" marR="0">
              <a:spcBef>
                <a:spcPts val="410"/>
              </a:spcBef>
              <a:spcAft>
                <a:spcPts val="0"/>
              </a:spcAft>
            </a:pPr>
            <a:r>
              <a:rPr lang="en-US" sz="1300" b="1" spc="-2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The</a:t>
            </a:r>
            <a:r>
              <a:rPr lang="en-US" sz="1300" b="1" spc="-5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r>
              <a:rPr lang="en-US" sz="1300" b="1" spc="-2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Changing</a:t>
            </a:r>
            <a:r>
              <a:rPr lang="en-US" sz="1300" b="1" spc="-5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r>
              <a:rPr lang="en-US" sz="1300" b="1" spc="-2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Lives</a:t>
            </a:r>
            <a:r>
              <a:rPr lang="en-US" sz="1300" b="1" spc="-5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r>
              <a:rPr lang="en-US" sz="1300" b="1" spc="-2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by</a:t>
            </a:r>
            <a:r>
              <a:rPr lang="en-US" sz="1300" b="1" spc="-5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r>
              <a:rPr lang="en-US" sz="1300" b="1" spc="-2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Integrating</a:t>
            </a:r>
            <a:r>
              <a:rPr lang="en-US" sz="1300" b="1" spc="-5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r>
              <a:rPr lang="en-US" sz="1300" b="1" spc="-2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Mind</a:t>
            </a:r>
            <a:r>
              <a:rPr lang="en-US" sz="1300" b="1" spc="-5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r>
              <a:rPr lang="en-US" sz="1300" b="1" spc="-2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and </a:t>
            </a:r>
            <a:r>
              <a:rPr lang="en-US" sz="1300" b="1" spc="-3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Body</a:t>
            </a:r>
            <a:r>
              <a:rPr lang="en-US" sz="1300" b="1" spc="-30" baseline="3000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a:t>
            </a:r>
            <a:r>
              <a:rPr lang="en-US" sz="1300" b="1" spc="-35"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r>
              <a:rPr lang="en-US" sz="1300" b="1" spc="-3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(CLIMB)</a:t>
            </a:r>
            <a:r>
              <a:rPr lang="en-US" sz="1300" b="1" spc="-45"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r>
              <a:rPr lang="en-US" sz="1300" b="1" spc="-30"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program:</a:t>
            </a:r>
            <a:r>
              <a:rPr lang="en-US" sz="1300" b="1" spc="-45" dirty="0">
                <a:solidFill>
                  <a:schemeClr val="bg2">
                    <a:lumMod val="90000"/>
                  </a:schemeClr>
                </a:solidFill>
                <a:latin typeface="Arial" panose="020B0604020202020204" pitchFamily="34" charset="0"/>
                <a:ea typeface="Tahoma" panose="020B0604030504040204" pitchFamily="34" charset="0"/>
                <a:cs typeface="Arial" panose="020B0604020202020204" pitchFamily="34" charset="0"/>
              </a:rPr>
              <a:t> </a:t>
            </a:r>
            <a:endParaRPr lang="en-US" sz="1300" b="1" spc="-45" dirty="0" smtClean="0">
              <a:solidFill>
                <a:schemeClr val="bg2">
                  <a:lumMod val="90000"/>
                </a:schemeClr>
              </a:solidFill>
              <a:latin typeface="Arial" panose="020B0604020202020204" pitchFamily="34" charset="0"/>
              <a:ea typeface="Tahoma" panose="020B0604030504040204" pitchFamily="34" charset="0"/>
              <a:cs typeface="Arial" panose="020B0604020202020204" pitchFamily="34" charset="0"/>
            </a:endParaRPr>
          </a:p>
          <a:p>
            <a:pPr marL="571500" marR="0">
              <a:spcBef>
                <a:spcPts val="410"/>
              </a:spcBef>
              <a:spcAft>
                <a:spcPts val="0"/>
              </a:spcAft>
            </a:pPr>
            <a:r>
              <a:rPr lang="en-US" sz="1300" spc="-30" dirty="0" smtClean="0">
                <a:solidFill>
                  <a:srgbClr val="231F20"/>
                </a:solidFill>
                <a:latin typeface="Arial" panose="020B0604020202020204" pitchFamily="34" charset="0"/>
                <a:ea typeface="Tahoma" panose="020B0604030504040204" pitchFamily="34" charset="0"/>
                <a:cs typeface="Arial" panose="020B0604020202020204" pitchFamily="34" charset="0"/>
              </a:rPr>
              <a:t>At </a:t>
            </a:r>
            <a:r>
              <a:rPr lang="en-US" sz="1300" b="1" u="sng" spc="-30" dirty="0">
                <a:solidFill>
                  <a:srgbClr val="1283C6"/>
                </a:solidFill>
                <a:uFill>
                  <a:solidFill>
                    <a:srgbClr val="1283C6"/>
                  </a:solidFill>
                </a:uFill>
                <a:latin typeface="Arial" panose="020B0604020202020204" pitchFamily="34" charset="0"/>
                <a:ea typeface="Tahoma" panose="020B0604030504040204" pitchFamily="34" charset="0"/>
                <a:cs typeface="Arial" panose="020B0604020202020204" pitchFamily="34" charset="0"/>
                <a:hlinkClick r:id="rId2"/>
              </a:rPr>
              <a:t>cigna.com/CLIMB</a:t>
            </a:r>
            <a:r>
              <a:rPr lang="en-US" sz="1300" spc="-30" dirty="0" smtClean="0">
                <a:solidFill>
                  <a:srgbClr val="231F20"/>
                </a:solidFill>
                <a:latin typeface="Arial" panose="020B0604020202020204" pitchFamily="34" charset="0"/>
                <a:ea typeface="Tahoma" panose="020B0604030504040204" pitchFamily="34" charset="0"/>
                <a:cs typeface="Arial" panose="020B0604020202020204" pitchFamily="34" charset="0"/>
              </a:rPr>
              <a:t>, </a:t>
            </a:r>
            <a:r>
              <a:rPr lang="en-US" sz="1300" spc="-30" dirty="0" smtClean="0">
                <a:solidFill>
                  <a:srgbClr val="231F20"/>
                </a:solidFill>
                <a:latin typeface="Arial" panose="020B0604020202020204" pitchFamily="34" charset="0"/>
                <a:ea typeface="Arial" panose="020B0604020202020204" pitchFamily="34" charset="0"/>
                <a:cs typeface="Arial" panose="020B0604020202020204" pitchFamily="34" charset="0"/>
              </a:rPr>
              <a:t>you</a:t>
            </a:r>
            <a:r>
              <a:rPr lang="en-US" sz="1300" spc="-40" dirty="0" smtClean="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can</a:t>
            </a:r>
            <a:r>
              <a:rPr lang="en-US" sz="1300" spc="-4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30" dirty="0" smtClean="0">
                <a:solidFill>
                  <a:srgbClr val="231F20"/>
                </a:solidFill>
                <a:latin typeface="Arial" panose="020B0604020202020204" pitchFamily="34" charset="0"/>
                <a:ea typeface="Arial" panose="020B0604020202020204" pitchFamily="34" charset="0"/>
                <a:cs typeface="Arial" panose="020B0604020202020204" pitchFamily="34" charset="0"/>
              </a:rPr>
              <a:t>find</a:t>
            </a:r>
            <a:r>
              <a:rPr lang="en-US" sz="1300" spc="-40" dirty="0" smtClean="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free</a:t>
            </a:r>
            <a:r>
              <a:rPr lang="en-US" sz="1300" spc="-4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podcasts</a:t>
            </a:r>
            <a:r>
              <a:rPr lang="en-US" sz="1300" spc="-4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that</a:t>
            </a:r>
            <a:r>
              <a:rPr lang="en-US" sz="1300" spc="-4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help</a:t>
            </a:r>
            <a:r>
              <a:rPr lang="en-US" sz="1300" spc="-4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incorporate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mindfulness</a:t>
            </a:r>
            <a:r>
              <a:rPr lang="en-US" sz="1300" spc="-8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into</a:t>
            </a:r>
            <a:r>
              <a:rPr lang="en-US" sz="1300" spc="-8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your</a:t>
            </a:r>
            <a:r>
              <a:rPr lang="en-US" sz="1300" spc="-8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daily</a:t>
            </a:r>
            <a:r>
              <a:rPr lang="en-US" sz="1300" spc="-8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life,</a:t>
            </a:r>
            <a:r>
              <a:rPr lang="en-US" sz="1300" spc="-8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including:</a:t>
            </a:r>
            <a:endParaRPr lang="en-US" sz="1300" dirty="0">
              <a:latin typeface="Arial" panose="020B0604020202020204" pitchFamily="34" charset="0"/>
              <a:ea typeface="Arial" panose="020B0604020202020204" pitchFamily="34" charset="0"/>
              <a:cs typeface="Arial" panose="020B0604020202020204" pitchFamily="34" charset="0"/>
            </a:endParaRPr>
          </a:p>
          <a:p>
            <a:pPr marL="1257300" lvl="2" indent="-342900">
              <a:spcBef>
                <a:spcPts val="10"/>
              </a:spcBef>
              <a:buClr>
                <a:srgbClr val="231F20"/>
              </a:buClr>
              <a:buSzPts val="1000"/>
              <a:buFont typeface="Arial" panose="020B0604020202020204" pitchFamily="34" charset="0"/>
              <a:buChar char="•"/>
            </a:pPr>
            <a:r>
              <a:rPr lang="en-US" sz="1300" dirty="0" smtClean="0">
                <a:solidFill>
                  <a:srgbClr val="231F20"/>
                </a:solidFill>
                <a:latin typeface="Arial" panose="020B0604020202020204" pitchFamily="34" charset="0"/>
                <a:ea typeface="Arial" panose="020B0604020202020204" pitchFamily="34" charset="0"/>
                <a:cs typeface="Arial" panose="020B0604020202020204" pitchFamily="34" charset="0"/>
              </a:rPr>
              <a:t>Mindful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Breathing</a:t>
            </a:r>
          </a:p>
          <a:p>
            <a:pPr marL="1257300" lvl="2" indent="-342900">
              <a:spcBef>
                <a:spcPts val="265"/>
              </a:spcBef>
              <a:buClr>
                <a:srgbClr val="231F20"/>
              </a:buClr>
              <a:buSzPts val="1000"/>
              <a:buFont typeface="Arial" panose="020B0604020202020204" pitchFamily="34" charset="0"/>
              <a:buChar char="•"/>
              <a:tabLst>
                <a:tab pos="799465" algn="l"/>
              </a:tabLst>
            </a:pP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Basic</a:t>
            </a:r>
            <a:r>
              <a:rPr lang="en-US" sz="1300" spc="18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Guided</a:t>
            </a:r>
            <a:r>
              <a:rPr lang="en-US" sz="1300" spc="185"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Mindfulness</a:t>
            </a:r>
            <a:r>
              <a:rPr lang="en-US" sz="1300" spc="185"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Meditation</a:t>
            </a:r>
            <a:endParaRPr lang="en-US" sz="1300" dirty="0">
              <a:latin typeface="Arial" panose="020B0604020202020204" pitchFamily="34" charset="0"/>
              <a:ea typeface="Arial" panose="020B0604020202020204" pitchFamily="34" charset="0"/>
              <a:cs typeface="Arial" panose="020B0604020202020204" pitchFamily="34" charset="0"/>
            </a:endParaRPr>
          </a:p>
          <a:p>
            <a:pPr marL="1257300" lvl="2" indent="-342900">
              <a:spcBef>
                <a:spcPts val="265"/>
              </a:spcBef>
              <a:buClr>
                <a:srgbClr val="231F20"/>
              </a:buClr>
              <a:buSzPts val="1000"/>
              <a:buFont typeface="Arial" panose="020B0604020202020204" pitchFamily="34" charset="0"/>
              <a:buChar char="•"/>
              <a:tabLst>
                <a:tab pos="799465" algn="l"/>
              </a:tabLst>
            </a:pP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Meditation</a:t>
            </a:r>
            <a:r>
              <a:rPr lang="en-US" sz="1300" spc="-35"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and</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Body</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20" dirty="0">
                <a:solidFill>
                  <a:srgbClr val="231F20"/>
                </a:solidFill>
                <a:latin typeface="Arial" panose="020B0604020202020204" pitchFamily="34" charset="0"/>
                <a:ea typeface="Arial" panose="020B0604020202020204" pitchFamily="34" charset="0"/>
                <a:cs typeface="Arial" panose="020B0604020202020204" pitchFamily="34" charset="0"/>
              </a:rPr>
              <a:t>Scan</a:t>
            </a:r>
            <a:endParaRPr lang="en-US" sz="1300" dirty="0">
              <a:latin typeface="Arial" panose="020B0604020202020204" pitchFamily="34" charset="0"/>
              <a:ea typeface="Arial" panose="020B0604020202020204" pitchFamily="34" charset="0"/>
              <a:cs typeface="Arial" panose="020B0604020202020204" pitchFamily="34" charset="0"/>
            </a:endParaRPr>
          </a:p>
          <a:p>
            <a:pPr marL="1257300" marR="525780" lvl="2" indent="-342900">
              <a:spcBef>
                <a:spcPts val="265"/>
              </a:spcBef>
              <a:buClr>
                <a:srgbClr val="231F20"/>
              </a:buClr>
              <a:buSzPts val="1000"/>
              <a:buFont typeface="Arial" panose="020B0604020202020204" pitchFamily="34" charset="0"/>
              <a:buChar char="•"/>
              <a:tabLst>
                <a:tab pos="800100" algn="l"/>
              </a:tabLst>
            </a:pPr>
            <a:r>
              <a:rPr lang="en-US" sz="1300" spc="-20" dirty="0">
                <a:solidFill>
                  <a:srgbClr val="231F20"/>
                </a:solidFill>
                <a:latin typeface="Arial" panose="020B0604020202020204" pitchFamily="34" charset="0"/>
                <a:ea typeface="Arial" panose="020B0604020202020204" pitchFamily="34" charset="0"/>
                <a:cs typeface="Arial" panose="020B0604020202020204" pitchFamily="34" charset="0"/>
              </a:rPr>
              <a:t>Working</a:t>
            </a:r>
            <a:r>
              <a:rPr lang="en-US" sz="1300" spc="-65"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20" dirty="0">
                <a:solidFill>
                  <a:srgbClr val="231F20"/>
                </a:solidFill>
                <a:latin typeface="Arial" panose="020B0604020202020204" pitchFamily="34" charset="0"/>
                <a:ea typeface="Arial" panose="020B0604020202020204" pitchFamily="34" charset="0"/>
                <a:cs typeface="Arial" panose="020B0604020202020204" pitchFamily="34" charset="0"/>
              </a:rPr>
              <a:t>with</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20" dirty="0">
                <a:solidFill>
                  <a:srgbClr val="231F20"/>
                </a:solidFill>
                <a:latin typeface="Arial" panose="020B0604020202020204" pitchFamily="34" charset="0"/>
                <a:ea typeface="Arial" panose="020B0604020202020204" pitchFamily="34" charset="0"/>
                <a:cs typeface="Arial" panose="020B0604020202020204" pitchFamily="34" charset="0"/>
              </a:rPr>
              <a:t>Difficulties</a:t>
            </a:r>
            <a:r>
              <a:rPr lang="en-US" sz="1300" spc="-6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20" dirty="0">
                <a:solidFill>
                  <a:srgbClr val="231F20"/>
                </a:solidFill>
                <a:latin typeface="Arial" panose="020B0604020202020204" pitchFamily="34" charset="0"/>
                <a:ea typeface="Arial" panose="020B0604020202020204" pitchFamily="34" charset="0"/>
                <a:cs typeface="Arial" panose="020B0604020202020204" pitchFamily="34" charset="0"/>
              </a:rPr>
              <a:t>and</a:t>
            </a:r>
            <a:r>
              <a:rPr lang="en-US" sz="1300" spc="-65"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20" dirty="0">
                <a:solidFill>
                  <a:srgbClr val="231F20"/>
                </a:solidFill>
                <a:latin typeface="Arial" panose="020B0604020202020204" pitchFamily="34" charset="0"/>
                <a:ea typeface="Arial" panose="020B0604020202020204" pitchFamily="34" charset="0"/>
                <a:cs typeface="Arial" panose="020B0604020202020204" pitchFamily="34" charset="0"/>
              </a:rPr>
              <a:t>Cultivating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the</a:t>
            </a:r>
            <a:r>
              <a:rPr lang="en-US" sz="1300" spc="-5"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Positive</a:t>
            </a:r>
            <a:endParaRPr lang="en-US" sz="1300" dirty="0">
              <a:latin typeface="Arial" panose="020B0604020202020204" pitchFamily="34" charset="0"/>
              <a:ea typeface="Arial" panose="020B0604020202020204" pitchFamily="34" charset="0"/>
              <a:cs typeface="Arial" panose="020B0604020202020204" pitchFamily="34" charset="0"/>
            </a:endParaRPr>
          </a:p>
          <a:p>
            <a:pPr marL="1257300" lvl="2" indent="-342900">
              <a:spcBef>
                <a:spcPts val="225"/>
              </a:spcBef>
              <a:buClr>
                <a:srgbClr val="231F20"/>
              </a:buClr>
              <a:buSzPts val="1000"/>
              <a:buFont typeface="Arial" panose="020B0604020202020204" pitchFamily="34" charset="0"/>
              <a:buChar char="•"/>
              <a:tabLst>
                <a:tab pos="799465" algn="l"/>
              </a:tabLst>
            </a:pPr>
            <a:r>
              <a:rPr lang="en-US" sz="1300" spc="-20" dirty="0">
                <a:solidFill>
                  <a:srgbClr val="231F20"/>
                </a:solidFill>
                <a:latin typeface="Arial" panose="020B0604020202020204" pitchFamily="34" charset="0"/>
                <a:ea typeface="Arial" panose="020B0604020202020204" pitchFamily="34" charset="0"/>
                <a:cs typeface="Arial" panose="020B0604020202020204" pitchFamily="34" charset="0"/>
              </a:rPr>
              <a:t>Managing</a:t>
            </a:r>
            <a:r>
              <a:rPr lang="en-US" sz="1300" spc="-3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spc="-10" dirty="0">
                <a:solidFill>
                  <a:srgbClr val="231F20"/>
                </a:solidFill>
                <a:latin typeface="Arial" panose="020B0604020202020204" pitchFamily="34" charset="0"/>
                <a:ea typeface="Arial" panose="020B0604020202020204" pitchFamily="34" charset="0"/>
                <a:cs typeface="Arial" panose="020B0604020202020204" pitchFamily="34" charset="0"/>
              </a:rPr>
              <a:t>Stress</a:t>
            </a:r>
            <a:endParaRPr lang="en-US" sz="1300" dirty="0">
              <a:latin typeface="Arial" panose="020B0604020202020204" pitchFamily="34" charset="0"/>
              <a:ea typeface="Arial" panose="020B0604020202020204" pitchFamily="34" charset="0"/>
              <a:cs typeface="Arial" panose="020B0604020202020204" pitchFamily="34" charset="0"/>
            </a:endParaRPr>
          </a:p>
          <a:p>
            <a:pPr marL="1257300" lvl="2" indent="-342900">
              <a:spcBef>
                <a:spcPts val="265"/>
              </a:spcBef>
              <a:buClr>
                <a:srgbClr val="231F20"/>
              </a:buClr>
              <a:buSzPts val="1000"/>
              <a:buFont typeface="Arial" panose="020B0604020202020204" pitchFamily="34" charset="0"/>
              <a:buChar char="•"/>
              <a:tabLst>
                <a:tab pos="799465" algn="l"/>
              </a:tabLst>
            </a:pP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Compassion</a:t>
            </a:r>
            <a:r>
              <a:rPr lang="en-US" sz="1300" spc="245"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and</a:t>
            </a:r>
            <a:r>
              <a:rPr lang="en-US" sz="1300" spc="250" dirty="0">
                <a:solidFill>
                  <a:srgbClr val="231F20"/>
                </a:solidFill>
                <a:latin typeface="Arial" panose="020B0604020202020204" pitchFamily="34" charset="0"/>
                <a:ea typeface="Arial" panose="020B0604020202020204" pitchFamily="34" charset="0"/>
                <a:cs typeface="Arial" panose="020B0604020202020204" pitchFamily="34" charset="0"/>
              </a:rPr>
              <a:t> </a:t>
            </a:r>
            <a:r>
              <a:rPr lang="en-US" sz="1300" dirty="0">
                <a:solidFill>
                  <a:srgbClr val="231F20"/>
                </a:solidFill>
                <a:latin typeface="Arial" panose="020B0604020202020204" pitchFamily="34" charset="0"/>
                <a:ea typeface="Arial" panose="020B0604020202020204" pitchFamily="34" charset="0"/>
                <a:cs typeface="Arial" panose="020B0604020202020204" pitchFamily="34" charset="0"/>
              </a:rPr>
              <a:t>Self-</a:t>
            </a:r>
            <a:r>
              <a:rPr lang="en-US" sz="1300" spc="-20" dirty="0">
                <a:solidFill>
                  <a:srgbClr val="231F20"/>
                </a:solidFill>
                <a:latin typeface="Arial" panose="020B0604020202020204" pitchFamily="34" charset="0"/>
                <a:ea typeface="Arial" panose="020B0604020202020204" pitchFamily="34" charset="0"/>
                <a:cs typeface="Arial" panose="020B0604020202020204" pitchFamily="34" charset="0"/>
              </a:rPr>
              <a:t>Care</a:t>
            </a:r>
            <a:endParaRPr lang="en-US" sz="1300" spc="0" dirty="0">
              <a:effectLst/>
              <a:latin typeface="Arial" panose="020B0604020202020204" pitchFamily="34" charset="0"/>
              <a:ea typeface="Arial" panose="020B0604020202020204" pitchFamily="34" charset="0"/>
              <a:cs typeface="Arial" panose="020B0604020202020204" pitchFamily="34" charset="0"/>
            </a:endParaRPr>
          </a:p>
        </p:txBody>
      </p:sp>
      <p:sp>
        <p:nvSpPr>
          <p:cNvPr id="15" name="Rectangle 6"/>
          <p:cNvSpPr>
            <a:spLocks noChangeArrowheads="1"/>
          </p:cNvSpPr>
          <p:nvPr/>
        </p:nvSpPr>
        <p:spPr bwMode="auto">
          <a:xfrm>
            <a:off x="152400" y="152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8" name="Rectangle 14"/>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23" name="Rectangle 16"/>
          <p:cNvSpPr>
            <a:spLocks noChangeArrowheads="1"/>
          </p:cNvSpPr>
          <p:nvPr/>
        </p:nvSpPr>
        <p:spPr bwMode="auto">
          <a:xfrm>
            <a:off x="82357" y="5458072"/>
            <a:ext cx="6464808" cy="1637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71320" tIns="6348"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rgbClr val="1283C6"/>
              </a:solidFill>
              <a:effectLst/>
              <a:latin typeface="Arial" panose="020B0604020202020204" pitchFamily="34" charset="0"/>
              <a:ea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bg2">
                    <a:lumMod val="90000"/>
                  </a:schemeClr>
                </a:solidFill>
                <a:effectLst/>
                <a:latin typeface="Arial" panose="020B0604020202020204" pitchFamily="34" charset="0"/>
                <a:ea typeface="Arial" panose="020B0604020202020204" pitchFamily="34" charset="0"/>
                <a:cs typeface="Arial" panose="020B0604020202020204" pitchFamily="34" charset="0"/>
              </a:rPr>
              <a:t>Live guided sessions are available twice a week, every week.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rgbClr val="231F20"/>
                </a:solidFill>
                <a:effectLst/>
                <a:latin typeface="Arial" panose="020B0604020202020204" pitchFamily="34" charset="0"/>
                <a:ea typeface="Arial" panose="020B0604020202020204" pitchFamily="34" charset="0"/>
                <a:cs typeface="Arial" panose="020B0604020202020204" pitchFamily="34" charset="0"/>
              </a:rPr>
              <a:t>Join us for a 30-minute session by telephone: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smtClean="0">
                <a:ln>
                  <a:noFill/>
                </a:ln>
                <a:solidFill>
                  <a:schemeClr val="bg2">
                    <a:lumMod val="90000"/>
                  </a:schemeClr>
                </a:solidFill>
                <a:effectLst/>
                <a:latin typeface="Arial" panose="020B0604020202020204" pitchFamily="34" charset="0"/>
                <a:ea typeface="Arial" panose="020B0604020202020204" pitchFamily="34" charset="0"/>
                <a:cs typeface="Arial" panose="020B0604020202020204" pitchFamily="34" charset="0"/>
              </a:rPr>
              <a:t>Tuesdays: </a:t>
            </a:r>
            <a:r>
              <a:rPr kumimoji="0" lang="en-US" altLang="en-US" sz="1300" b="0" i="0" u="none" strike="noStrike" cap="none" normalizeH="0" baseline="0" dirty="0" smtClean="0">
                <a:ln>
                  <a:noFill/>
                </a:ln>
                <a:solidFill>
                  <a:srgbClr val="231F20"/>
                </a:solidFill>
                <a:effectLst/>
                <a:latin typeface="Arial" panose="020B0604020202020204" pitchFamily="34" charset="0"/>
                <a:ea typeface="Arial" panose="020B0604020202020204" pitchFamily="34" charset="0"/>
                <a:cs typeface="Arial" panose="020B0604020202020204" pitchFamily="34" charset="0"/>
              </a:rPr>
              <a:t>4:00 PM Central Time Call-in number: 844.621.3956</a:t>
            </a:r>
            <a:endParaRPr kumimoji="0" lang="en-US" altLang="en-US" sz="13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rgbClr val="231F20"/>
                </a:solidFill>
                <a:effectLst/>
                <a:latin typeface="Arial" panose="020B0604020202020204" pitchFamily="34" charset="0"/>
                <a:ea typeface="Arial" panose="020B0604020202020204" pitchFamily="34" charset="0"/>
                <a:cs typeface="Arial" panose="020B0604020202020204" pitchFamily="34" charset="0"/>
              </a:rPr>
              <a:t>Passcode: 965 38 022</a:t>
            </a:r>
            <a:endParaRPr kumimoji="0" lang="en-US" altLang="en-US" sz="1300" b="1" i="0" u="none" strike="noStrike" cap="none" normalizeH="0" baseline="0" dirty="0" smtClean="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sng" strike="noStrike" cap="none" normalizeH="0" baseline="0" dirty="0" smtClean="0">
                <a:ln>
                  <a:noFill/>
                </a:ln>
                <a:solidFill>
                  <a:srgbClr val="1283C6"/>
                </a:solidFill>
                <a:effectLst/>
                <a:latin typeface="Arial" panose="020B0604020202020204" pitchFamily="34" charset="0"/>
                <a:ea typeface="Tahoma" panose="020B0604030504040204" pitchFamily="34" charset="0"/>
                <a:cs typeface="Arial" panose="020B0604020202020204" pitchFamily="34" charset="0"/>
                <a:hlinkClick r:id="rId3"/>
              </a:rPr>
              <a:t>Add to calendar</a:t>
            </a:r>
            <a:endParaRPr kumimoji="0" lang="en-US" altLang="en-US" sz="1300" b="1" i="0" u="none" strike="noStrike" cap="none" normalizeH="0" baseline="0" dirty="0" smtClean="0">
              <a:ln>
                <a:noFill/>
              </a:ln>
              <a:solidFill>
                <a:schemeClr val="tx1"/>
              </a:solidFill>
              <a:effectLst/>
              <a:latin typeface="Arial" panose="020B0604020202020204" pitchFamily="34" charset="0"/>
              <a:ea typeface="Tahoma" panose="020B060403050404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4" name="Rectangle 23"/>
          <p:cNvSpPr/>
          <p:nvPr/>
        </p:nvSpPr>
        <p:spPr>
          <a:xfrm>
            <a:off x="1714500" y="-10149017"/>
            <a:ext cx="6542444" cy="9650078"/>
          </a:xfrm>
          <a:prstGeom prst="rect">
            <a:avLst/>
          </a:prstGeom>
        </p:spPr>
        <p:txBody>
          <a:bodyPr wrap="square">
            <a:spAutoFit/>
          </a:bodyPr>
          <a:lstStyle/>
          <a:p>
            <a:pPr marL="571500" marR="4832985" algn="just">
              <a:lnSpc>
                <a:spcPct val="103000"/>
              </a:lnSpc>
              <a:spcBef>
                <a:spcPts val="380"/>
              </a:spcBef>
              <a:spcAft>
                <a:spcPts val="0"/>
              </a:spcAft>
            </a:pPr>
            <a:r>
              <a:rPr lang="en-US" b="1" spc="-10" dirty="0">
                <a:solidFill>
                  <a:srgbClr val="1283C6"/>
                </a:solidFill>
                <a:latin typeface="Arial" panose="020B0604020202020204" pitchFamily="34" charset="0"/>
                <a:ea typeface="Arial" panose="020B0604020202020204" pitchFamily="34" charset="0"/>
              </a:rPr>
              <a:t>week,</a:t>
            </a:r>
            <a:r>
              <a:rPr lang="en-US" b="1" spc="-60" dirty="0">
                <a:solidFill>
                  <a:srgbClr val="1283C6"/>
                </a:solidFill>
                <a:latin typeface="Arial" panose="020B0604020202020204" pitchFamily="34" charset="0"/>
                <a:ea typeface="Arial" panose="020B0604020202020204" pitchFamily="34" charset="0"/>
              </a:rPr>
              <a:t> </a:t>
            </a:r>
            <a:r>
              <a:rPr lang="en-US" b="1" spc="-10" dirty="0">
                <a:solidFill>
                  <a:srgbClr val="1283C6"/>
                </a:solidFill>
                <a:latin typeface="Arial" panose="020B0604020202020204" pitchFamily="34" charset="0"/>
                <a:ea typeface="Arial" panose="020B0604020202020204" pitchFamily="34" charset="0"/>
              </a:rPr>
              <a:t>every</a:t>
            </a:r>
            <a:r>
              <a:rPr lang="en-US" b="1" spc="-60" dirty="0">
                <a:solidFill>
                  <a:srgbClr val="1283C6"/>
                </a:solidFill>
                <a:latin typeface="Arial" panose="020B0604020202020204" pitchFamily="34" charset="0"/>
                <a:ea typeface="Arial" panose="020B0604020202020204" pitchFamily="34" charset="0"/>
              </a:rPr>
              <a:t> </a:t>
            </a:r>
            <a:r>
              <a:rPr lang="en-US" b="1" spc="-10" dirty="0">
                <a:solidFill>
                  <a:srgbClr val="1283C6"/>
                </a:solidFill>
                <a:latin typeface="Arial" panose="020B0604020202020204" pitchFamily="34" charset="0"/>
                <a:ea typeface="Arial" panose="020B0604020202020204" pitchFamily="34" charset="0"/>
              </a:rPr>
              <a:t>week.</a:t>
            </a:r>
            <a:r>
              <a:rPr lang="en-US" b="1" spc="-60" dirty="0">
                <a:solidFill>
                  <a:srgbClr val="1283C6"/>
                </a:solidFill>
                <a:latin typeface="Arial" panose="020B0604020202020204" pitchFamily="34" charset="0"/>
                <a:ea typeface="Arial" panose="020B0604020202020204" pitchFamily="34" charset="0"/>
              </a:rPr>
              <a:t> </a:t>
            </a:r>
            <a:r>
              <a:rPr lang="en-US" spc="-10" dirty="0">
                <a:solidFill>
                  <a:srgbClr val="231F20"/>
                </a:solidFill>
                <a:latin typeface="Arial" panose="020B0604020202020204" pitchFamily="34" charset="0"/>
                <a:ea typeface="Arial" panose="020B0604020202020204" pitchFamily="34" charset="0"/>
              </a:rPr>
              <a:t>Join</a:t>
            </a:r>
            <a:r>
              <a:rPr lang="en-US" spc="-60" dirty="0">
                <a:solidFill>
                  <a:srgbClr val="231F20"/>
                </a:solidFill>
                <a:latin typeface="Arial" panose="020B0604020202020204" pitchFamily="34" charset="0"/>
                <a:ea typeface="Arial" panose="020B0604020202020204" pitchFamily="34" charset="0"/>
              </a:rPr>
              <a:t> </a:t>
            </a:r>
            <a:r>
              <a:rPr lang="en-US" spc="-10" dirty="0">
                <a:solidFill>
                  <a:srgbClr val="231F20"/>
                </a:solidFill>
                <a:latin typeface="Arial" panose="020B0604020202020204" pitchFamily="34" charset="0"/>
                <a:ea typeface="Arial" panose="020B0604020202020204" pitchFamily="34" charset="0"/>
              </a:rPr>
              <a:t>us</a:t>
            </a:r>
            <a:r>
              <a:rPr lang="en-US" spc="-60" dirty="0">
                <a:solidFill>
                  <a:srgbClr val="231F20"/>
                </a:solidFill>
                <a:latin typeface="Arial" panose="020B0604020202020204" pitchFamily="34" charset="0"/>
                <a:ea typeface="Arial" panose="020B0604020202020204" pitchFamily="34" charset="0"/>
              </a:rPr>
              <a:t> </a:t>
            </a:r>
            <a:r>
              <a:rPr lang="en-US" spc="-10" dirty="0">
                <a:solidFill>
                  <a:srgbClr val="231F20"/>
                </a:solidFill>
                <a:latin typeface="Arial" panose="020B0604020202020204" pitchFamily="34" charset="0"/>
                <a:ea typeface="Arial" panose="020B0604020202020204" pitchFamily="34" charset="0"/>
              </a:rPr>
              <a:t>for</a:t>
            </a:r>
            <a:r>
              <a:rPr lang="en-US" spc="-60" dirty="0">
                <a:solidFill>
                  <a:srgbClr val="231F20"/>
                </a:solidFill>
                <a:latin typeface="Arial" panose="020B0604020202020204" pitchFamily="34" charset="0"/>
                <a:ea typeface="Arial" panose="020B0604020202020204" pitchFamily="34" charset="0"/>
              </a:rPr>
              <a:t> </a:t>
            </a:r>
            <a:r>
              <a:rPr lang="en-US" spc="-10" dirty="0">
                <a:solidFill>
                  <a:srgbClr val="231F20"/>
                </a:solidFill>
                <a:latin typeface="Arial" panose="020B0604020202020204" pitchFamily="34" charset="0"/>
                <a:ea typeface="Arial" panose="020B0604020202020204" pitchFamily="34" charset="0"/>
              </a:rPr>
              <a:t>a</a:t>
            </a:r>
            <a:r>
              <a:rPr lang="en-US" spc="-60" dirty="0">
                <a:solidFill>
                  <a:srgbClr val="231F20"/>
                </a:solidFill>
                <a:latin typeface="Arial" panose="020B0604020202020204" pitchFamily="34" charset="0"/>
                <a:ea typeface="Arial" panose="020B0604020202020204" pitchFamily="34" charset="0"/>
              </a:rPr>
              <a:t> </a:t>
            </a:r>
            <a:r>
              <a:rPr lang="en-US" spc="-10" dirty="0">
                <a:solidFill>
                  <a:srgbClr val="231F20"/>
                </a:solidFill>
                <a:latin typeface="Arial" panose="020B0604020202020204" pitchFamily="34" charset="0"/>
                <a:ea typeface="Arial" panose="020B0604020202020204" pitchFamily="34" charset="0"/>
              </a:rPr>
              <a:t>30-minute </a:t>
            </a:r>
            <a:r>
              <a:rPr lang="en-US" dirty="0">
                <a:solidFill>
                  <a:srgbClr val="231F20"/>
                </a:solidFill>
                <a:latin typeface="Arial" panose="020B0604020202020204" pitchFamily="34" charset="0"/>
                <a:ea typeface="Arial" panose="020B0604020202020204" pitchFamily="34" charset="0"/>
              </a:rPr>
              <a:t>session by telephone:</a:t>
            </a:r>
            <a:endParaRPr lang="en-US" sz="2400" dirty="0">
              <a:latin typeface="Arial" panose="020B0604020202020204" pitchFamily="34" charset="0"/>
              <a:ea typeface="Arial" panose="020B0604020202020204" pitchFamily="34" charset="0"/>
            </a:endParaRPr>
          </a:p>
          <a:p>
            <a:pPr marL="571500" marR="5447665">
              <a:lnSpc>
                <a:spcPct val="97000"/>
              </a:lnSpc>
              <a:spcBef>
                <a:spcPts val="815"/>
              </a:spcBef>
              <a:spcAft>
                <a:spcPts val="0"/>
              </a:spcAft>
            </a:pPr>
            <a:r>
              <a:rPr lang="en-US" b="1" dirty="0">
                <a:solidFill>
                  <a:srgbClr val="1283C6"/>
                </a:solidFill>
                <a:latin typeface="Arial" panose="020B0604020202020204" pitchFamily="34" charset="0"/>
                <a:ea typeface="Arial" panose="020B0604020202020204" pitchFamily="34" charset="0"/>
              </a:rPr>
              <a:t>Tuesdays: </a:t>
            </a:r>
            <a:r>
              <a:rPr lang="en-US" dirty="0">
                <a:solidFill>
                  <a:srgbClr val="231F20"/>
                </a:solidFill>
                <a:latin typeface="Arial" panose="020B0604020202020204" pitchFamily="34" charset="0"/>
                <a:ea typeface="Arial" panose="020B0604020202020204" pitchFamily="34" charset="0"/>
              </a:rPr>
              <a:t>4:00 PM Central Time </a:t>
            </a:r>
            <a:r>
              <a:rPr lang="en-US" spc="-20" dirty="0">
                <a:solidFill>
                  <a:srgbClr val="231F20"/>
                </a:solidFill>
                <a:latin typeface="Arial" panose="020B0604020202020204" pitchFamily="34" charset="0"/>
                <a:ea typeface="Arial" panose="020B0604020202020204" pitchFamily="34" charset="0"/>
              </a:rPr>
              <a:t>Call-in</a:t>
            </a:r>
            <a:r>
              <a:rPr lang="en-US" spc="-60" dirty="0">
                <a:solidFill>
                  <a:srgbClr val="231F20"/>
                </a:solidFill>
                <a:latin typeface="Arial" panose="020B0604020202020204" pitchFamily="34" charset="0"/>
                <a:ea typeface="Arial" panose="020B0604020202020204" pitchFamily="34" charset="0"/>
              </a:rPr>
              <a:t> </a:t>
            </a:r>
            <a:r>
              <a:rPr lang="en-US" spc="-20" dirty="0">
                <a:solidFill>
                  <a:srgbClr val="231F20"/>
                </a:solidFill>
                <a:latin typeface="Arial" panose="020B0604020202020204" pitchFamily="34" charset="0"/>
                <a:ea typeface="Arial" panose="020B0604020202020204" pitchFamily="34" charset="0"/>
              </a:rPr>
              <a:t>number:</a:t>
            </a:r>
            <a:r>
              <a:rPr lang="en-US" spc="-55" dirty="0">
                <a:solidFill>
                  <a:srgbClr val="231F20"/>
                </a:solidFill>
                <a:latin typeface="Arial" panose="020B0604020202020204" pitchFamily="34" charset="0"/>
                <a:ea typeface="Arial" panose="020B0604020202020204" pitchFamily="34" charset="0"/>
              </a:rPr>
              <a:t> </a:t>
            </a:r>
            <a:r>
              <a:rPr lang="en-US" spc="-20" dirty="0">
                <a:solidFill>
                  <a:srgbClr val="231F20"/>
                </a:solidFill>
                <a:latin typeface="Arial" panose="020B0604020202020204" pitchFamily="34" charset="0"/>
                <a:ea typeface="Arial" panose="020B0604020202020204" pitchFamily="34" charset="0"/>
              </a:rPr>
              <a:t>8</a:t>
            </a:r>
            <a:r>
              <a:rPr lang="en-US" spc="-20" dirty="0">
                <a:solidFill>
                  <a:srgbClr val="231F20"/>
                </a:solidFill>
                <a:latin typeface="Verdana" panose="020B0604030504040204" pitchFamily="34" charset="0"/>
                <a:ea typeface="Arial" panose="020B0604020202020204" pitchFamily="34" charset="0"/>
              </a:rPr>
              <a:t>44</a:t>
            </a:r>
            <a:r>
              <a:rPr lang="en-US" spc="-20" dirty="0">
                <a:solidFill>
                  <a:srgbClr val="231F20"/>
                </a:solidFill>
                <a:latin typeface="Arial" panose="020B0604020202020204" pitchFamily="34" charset="0"/>
                <a:ea typeface="Arial" panose="020B0604020202020204" pitchFamily="34" charset="0"/>
              </a:rPr>
              <a:t>.</a:t>
            </a:r>
            <a:r>
              <a:rPr lang="en-US" spc="-20" dirty="0">
                <a:solidFill>
                  <a:srgbClr val="231F20"/>
                </a:solidFill>
                <a:latin typeface="Verdana" panose="020B0604030504040204" pitchFamily="34" charset="0"/>
                <a:ea typeface="Arial" panose="020B0604020202020204" pitchFamily="34" charset="0"/>
              </a:rPr>
              <a:t>621</a:t>
            </a:r>
            <a:r>
              <a:rPr lang="en-US" spc="-20" dirty="0">
                <a:solidFill>
                  <a:srgbClr val="231F20"/>
                </a:solidFill>
                <a:latin typeface="Arial" panose="020B0604020202020204" pitchFamily="34" charset="0"/>
                <a:ea typeface="Arial" panose="020B0604020202020204" pitchFamily="34" charset="0"/>
              </a:rPr>
              <a:t>.</a:t>
            </a:r>
            <a:r>
              <a:rPr lang="en-US" spc="-20" dirty="0">
                <a:solidFill>
                  <a:srgbClr val="231F20"/>
                </a:solidFill>
                <a:latin typeface="Verdana" panose="020B0604030504040204" pitchFamily="34" charset="0"/>
                <a:ea typeface="Arial" panose="020B0604020202020204" pitchFamily="34" charset="0"/>
              </a:rPr>
              <a:t>3956</a:t>
            </a:r>
            <a:endParaRPr lang="en-US" dirty="0">
              <a:latin typeface="Arial" panose="020B0604020202020204" pitchFamily="34" charset="0"/>
              <a:ea typeface="Arial" panose="020B0604020202020204" pitchFamily="34" charset="0"/>
            </a:endParaRPr>
          </a:p>
          <a:p>
            <a:pPr marL="571500" marR="0">
              <a:lnSpc>
                <a:spcPts val="1205"/>
              </a:lnSpc>
              <a:spcBef>
                <a:spcPts val="0"/>
              </a:spcBef>
              <a:spcAft>
                <a:spcPts val="0"/>
              </a:spcAft>
            </a:pPr>
            <a:r>
              <a:rPr lang="en-US" dirty="0">
                <a:solidFill>
                  <a:srgbClr val="231F20"/>
                </a:solidFill>
                <a:latin typeface="Arial" panose="020B0604020202020204" pitchFamily="34" charset="0"/>
                <a:ea typeface="Arial" panose="020B0604020202020204" pitchFamily="34" charset="0"/>
              </a:rPr>
              <a:t>Passcode:</a:t>
            </a:r>
            <a:r>
              <a:rPr lang="en-US" spc="-30" dirty="0">
                <a:solidFill>
                  <a:srgbClr val="231F20"/>
                </a:solidFill>
                <a:latin typeface="Arial" panose="020B0604020202020204" pitchFamily="34" charset="0"/>
                <a:ea typeface="Arial" panose="020B0604020202020204" pitchFamily="34" charset="0"/>
              </a:rPr>
              <a:t> </a:t>
            </a:r>
            <a:r>
              <a:rPr lang="en-US" dirty="0">
                <a:solidFill>
                  <a:srgbClr val="231F20"/>
                </a:solidFill>
                <a:latin typeface="Verdana" panose="020B0604030504040204" pitchFamily="34" charset="0"/>
                <a:ea typeface="Arial" panose="020B0604020202020204" pitchFamily="34" charset="0"/>
              </a:rPr>
              <a:t>965</a:t>
            </a:r>
            <a:r>
              <a:rPr lang="en-US" spc="-95" dirty="0">
                <a:solidFill>
                  <a:srgbClr val="231F20"/>
                </a:solidFill>
                <a:latin typeface="Verdana" panose="020B0604030504040204" pitchFamily="34" charset="0"/>
                <a:ea typeface="Arial" panose="020B0604020202020204" pitchFamily="34" charset="0"/>
              </a:rPr>
              <a:t> </a:t>
            </a:r>
            <a:r>
              <a:rPr lang="en-US" dirty="0">
                <a:solidFill>
                  <a:srgbClr val="231F20"/>
                </a:solidFill>
                <a:latin typeface="Verdana" panose="020B0604030504040204" pitchFamily="34" charset="0"/>
                <a:ea typeface="Arial" panose="020B0604020202020204" pitchFamily="34" charset="0"/>
              </a:rPr>
              <a:t>38</a:t>
            </a:r>
            <a:r>
              <a:rPr lang="en-US" spc="-95" dirty="0">
                <a:solidFill>
                  <a:srgbClr val="231F20"/>
                </a:solidFill>
                <a:latin typeface="Verdana" panose="020B0604030504040204" pitchFamily="34" charset="0"/>
                <a:ea typeface="Arial" panose="020B0604020202020204" pitchFamily="34" charset="0"/>
              </a:rPr>
              <a:t> </a:t>
            </a:r>
            <a:r>
              <a:rPr lang="en-US" spc="-25" dirty="0">
                <a:solidFill>
                  <a:srgbClr val="231F20"/>
                </a:solidFill>
                <a:latin typeface="Verdana" panose="020B0604030504040204" pitchFamily="34" charset="0"/>
                <a:ea typeface="Arial" panose="020B0604020202020204" pitchFamily="34" charset="0"/>
              </a:rPr>
              <a:t>022</a:t>
            </a:r>
            <a:endParaRPr lang="en-US" dirty="0">
              <a:effectLst/>
              <a:latin typeface="Arial" panose="020B0604020202020204" pitchFamily="34" charset="0"/>
              <a:ea typeface="Arial" panose="020B0604020202020204" pitchFamily="34" charset="0"/>
            </a:endParaRPr>
          </a:p>
        </p:txBody>
      </p:sp>
      <p:sp>
        <p:nvSpPr>
          <p:cNvPr id="26" name="Title 1"/>
          <p:cNvSpPr>
            <a:spLocks noGrp="1"/>
          </p:cNvSpPr>
          <p:nvPr>
            <p:ph type="title"/>
          </p:nvPr>
        </p:nvSpPr>
        <p:spPr>
          <a:xfrm>
            <a:off x="576124" y="6833547"/>
            <a:ext cx="5915025" cy="810781"/>
          </a:xfrm>
        </p:spPr>
        <p:txBody>
          <a:bodyPr>
            <a:normAutofit/>
          </a:bodyPr>
          <a:lstStyle/>
          <a:p>
            <a:pPr defTabSz="914400" eaLnBrk="0" fontAlgn="base" hangingPunct="0">
              <a:spcAft>
                <a:spcPct val="0"/>
              </a:spcAft>
            </a:pPr>
            <a:r>
              <a:rPr lang="en-US" sz="1300" b="1" dirty="0">
                <a:solidFill>
                  <a:schemeClr val="bg2">
                    <a:lumMod val="90000"/>
                  </a:schemeClr>
                </a:solidFill>
                <a:latin typeface="Arial" panose="020B0604020202020204" pitchFamily="34" charset="0"/>
                <a:ea typeface="Arial" panose="020B0604020202020204" pitchFamily="34" charset="0"/>
                <a:cs typeface="+mn-cs"/>
              </a:rPr>
              <a:t>Thursdays:</a:t>
            </a:r>
            <a:r>
              <a:rPr lang="en-US" sz="1300" b="1" dirty="0">
                <a:solidFill>
                  <a:srgbClr val="1283C6"/>
                </a:solidFill>
                <a:latin typeface="Arial" panose="020B0604020202020204" pitchFamily="34" charset="0"/>
                <a:ea typeface="Arial" panose="020B0604020202020204" pitchFamily="34" charset="0"/>
                <a:cs typeface="+mn-cs"/>
              </a:rPr>
              <a:t> </a:t>
            </a:r>
            <a:r>
              <a:rPr lang="en-US" sz="1300" dirty="0">
                <a:solidFill>
                  <a:schemeClr val="tx1"/>
                </a:solidFill>
                <a:latin typeface="Arial" panose="020B0604020202020204" pitchFamily="34" charset="0"/>
                <a:ea typeface="Arial" panose="020B0604020202020204" pitchFamily="34" charset="0"/>
                <a:cs typeface="+mn-cs"/>
              </a:rPr>
              <a:t>7:30 PM Central Time Call-in number: 844.621.3956</a:t>
            </a:r>
            <a:br>
              <a:rPr lang="en-US" sz="1300" dirty="0">
                <a:solidFill>
                  <a:schemeClr val="tx1"/>
                </a:solidFill>
                <a:latin typeface="Arial" panose="020B0604020202020204" pitchFamily="34" charset="0"/>
                <a:ea typeface="Arial" panose="020B0604020202020204" pitchFamily="34" charset="0"/>
                <a:cs typeface="+mn-cs"/>
              </a:rPr>
            </a:br>
            <a:r>
              <a:rPr lang="en-US" sz="1300" dirty="0">
                <a:solidFill>
                  <a:schemeClr val="tx1"/>
                </a:solidFill>
                <a:latin typeface="Arial" panose="020B0604020202020204" pitchFamily="34" charset="0"/>
                <a:ea typeface="Arial" panose="020B0604020202020204" pitchFamily="34" charset="0"/>
                <a:cs typeface="+mn-cs"/>
              </a:rPr>
              <a:t>Passcode: 965 38 022</a:t>
            </a:r>
            <a:br>
              <a:rPr lang="en-US" sz="1300" dirty="0">
                <a:solidFill>
                  <a:schemeClr val="tx1"/>
                </a:solidFill>
                <a:latin typeface="Arial" panose="020B0604020202020204" pitchFamily="34" charset="0"/>
                <a:ea typeface="Arial" panose="020B0604020202020204" pitchFamily="34" charset="0"/>
                <a:cs typeface="+mn-cs"/>
              </a:rPr>
            </a:br>
            <a:r>
              <a:rPr lang="en-US" sz="1300" b="1" dirty="0">
                <a:solidFill>
                  <a:srgbClr val="1283C6"/>
                </a:solidFill>
                <a:latin typeface="Arial" panose="020B0604020202020204" pitchFamily="34" charset="0"/>
                <a:ea typeface="Arial" panose="020B0604020202020204" pitchFamily="34" charset="0"/>
                <a:cs typeface="+mn-cs"/>
                <a:hlinkClick r:id="rId4"/>
              </a:rPr>
              <a:t>Add to calendar</a:t>
            </a:r>
            <a:endParaRPr lang="en-US" sz="1300" b="1" dirty="0">
              <a:solidFill>
                <a:srgbClr val="1283C6"/>
              </a:solidFill>
              <a:latin typeface="Arial" panose="020B0604020202020204" pitchFamily="34" charset="0"/>
              <a:ea typeface="Arial" panose="020B0604020202020204" pitchFamily="34" charset="0"/>
              <a:cs typeface="+mn-cs"/>
            </a:endParaRPr>
          </a:p>
        </p:txBody>
      </p:sp>
      <p:sp>
        <p:nvSpPr>
          <p:cNvPr id="27" name="TextBox 26"/>
          <p:cNvSpPr txBox="1"/>
          <p:nvPr/>
        </p:nvSpPr>
        <p:spPr>
          <a:xfrm>
            <a:off x="633532" y="2267754"/>
            <a:ext cx="559093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nchorCtr="1">
            <a:spAutoFit/>
          </a:bodyPr>
          <a:lstStyle/>
          <a:p>
            <a:r>
              <a:rPr lang="en-US" b="1" dirty="0" smtClean="0"/>
              <a:t>Cigna</a:t>
            </a:r>
            <a:endParaRPr lang="en-US" b="1" dirty="0"/>
          </a:p>
        </p:txBody>
      </p:sp>
      <p:sp>
        <p:nvSpPr>
          <p:cNvPr id="28" name="Title 1"/>
          <p:cNvSpPr txBox="1">
            <a:spLocks/>
          </p:cNvSpPr>
          <p:nvPr/>
        </p:nvSpPr>
        <p:spPr>
          <a:xfrm>
            <a:off x="471488" y="1664261"/>
            <a:ext cx="5915025" cy="611668"/>
          </a:xfrm>
          <a:prstGeom prst="rect">
            <a:avLst/>
          </a:prstGeom>
        </p:spPr>
        <p:txBody>
          <a:bodyPr vert="horz" lIns="91440" tIns="45720" rIns="91440" bIns="45720" rtlCol="0" anchor="b">
            <a:noAutofit/>
          </a:bodyPr>
          <a:lstStyle>
            <a:lvl1pPr algn="l" defTabSz="1219258" rtl="0" eaLnBrk="1" latinLnBrk="0" hangingPunct="1">
              <a:spcBef>
                <a:spcPct val="0"/>
              </a:spcBef>
              <a:buNone/>
              <a:defRPr sz="8000" kern="1200">
                <a:solidFill>
                  <a:schemeClr val="tx2"/>
                </a:solidFill>
                <a:latin typeface="+mj-lt"/>
                <a:ea typeface="+mj-ea"/>
                <a:cs typeface="+mj-cs"/>
              </a:defRPr>
            </a:lvl1pPr>
          </a:lstStyle>
          <a:p>
            <a:pPr algn="ctr"/>
            <a:r>
              <a:rPr lang="en-US" sz="2000" dirty="0" smtClean="0">
                <a:solidFill>
                  <a:schemeClr val="bg2">
                    <a:lumMod val="90000"/>
                  </a:schemeClr>
                </a:solidFill>
              </a:rPr>
              <a:t>City of Little Rock Mental Health Support Resources</a:t>
            </a:r>
            <a:endParaRPr lang="en-US" sz="2000" dirty="0">
              <a:solidFill>
                <a:schemeClr val="bg2">
                  <a:lumMod val="90000"/>
                </a:schemeClr>
              </a:solidFill>
            </a:endParaRPr>
          </a:p>
        </p:txBody>
      </p:sp>
    </p:spTree>
    <p:extLst>
      <p:ext uri="{BB962C8B-B14F-4D97-AF65-F5344CB8AC3E}">
        <p14:creationId xmlns:p14="http://schemas.microsoft.com/office/powerpoint/2010/main" val="2676549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z="1200" dirty="0" smtClean="0"/>
              <a:t>08/2023</a:t>
            </a:r>
            <a:endParaRPr lang="en-US" sz="1200" dirty="0"/>
          </a:p>
        </p:txBody>
      </p:sp>
      <p:sp>
        <p:nvSpPr>
          <p:cNvPr id="5" name="Slide Number Placeholder 4"/>
          <p:cNvSpPr>
            <a:spLocks noGrp="1"/>
          </p:cNvSpPr>
          <p:nvPr>
            <p:ph type="sldNum" sz="quarter" idx="12"/>
          </p:nvPr>
        </p:nvSpPr>
        <p:spPr/>
        <p:txBody>
          <a:bodyPr/>
          <a:lstStyle/>
          <a:p>
            <a:fld id="{0C8C4CCD-1362-4CC7-BA2D-0BEF6B3ABFE9}" type="slidenum">
              <a:rPr lang="en-US" sz="1200" smtClean="0"/>
              <a:t>6</a:t>
            </a:fld>
            <a:r>
              <a:rPr lang="en-US" sz="1200" dirty="0" smtClean="0"/>
              <a:t> of 7</a:t>
            </a:r>
            <a:endParaRPr lang="en-US" sz="1200" dirty="0"/>
          </a:p>
        </p:txBody>
      </p:sp>
      <p:sp>
        <p:nvSpPr>
          <p:cNvPr id="6" name="Footer Placeholder 5"/>
          <p:cNvSpPr>
            <a:spLocks noGrp="1"/>
          </p:cNvSpPr>
          <p:nvPr>
            <p:ph type="ftr" sz="quarter" idx="11"/>
          </p:nvPr>
        </p:nvSpPr>
        <p:spPr/>
        <p:txBody>
          <a:bodyPr/>
          <a:lstStyle/>
          <a:p>
            <a:endParaRPr lang="en-US" dirty="0"/>
          </a:p>
        </p:txBody>
      </p:sp>
      <p:sp>
        <p:nvSpPr>
          <p:cNvPr id="9" name="Rectangle 8"/>
          <p:cNvSpPr/>
          <p:nvPr/>
        </p:nvSpPr>
        <p:spPr>
          <a:xfrm>
            <a:off x="0" y="2628011"/>
            <a:ext cx="6735112" cy="2554545"/>
          </a:xfrm>
          <a:prstGeom prst="rect">
            <a:avLst/>
          </a:prstGeom>
        </p:spPr>
        <p:txBody>
          <a:bodyPr wrap="square">
            <a:spAutoFit/>
          </a:bodyPr>
          <a:lstStyle/>
          <a:p>
            <a:pPr marL="571500"/>
            <a:r>
              <a:rPr lang="en-US" sz="1600" b="1" kern="0" dirty="0">
                <a:solidFill>
                  <a:schemeClr val="bg2">
                    <a:lumMod val="90000"/>
                  </a:schemeClr>
                </a:solidFill>
                <a:latin typeface="Arial" panose="020B0604020202020204" pitchFamily="34" charset="0"/>
                <a:ea typeface="Arial" panose="020B0604020202020204" pitchFamily="34" charset="0"/>
              </a:rPr>
              <a:t>Connect with HappifyTM</a:t>
            </a:r>
            <a:r>
              <a:rPr lang="en-US" sz="1600" b="1" kern="0" dirty="0" smtClean="0">
                <a:solidFill>
                  <a:schemeClr val="bg2">
                    <a:lumMod val="90000"/>
                  </a:schemeClr>
                </a:solidFill>
                <a:latin typeface="Arial" panose="020B0604020202020204" pitchFamily="34" charset="0"/>
                <a:ea typeface="Arial" panose="020B0604020202020204" pitchFamily="34" charset="0"/>
              </a:rPr>
              <a:t>.</a:t>
            </a:r>
            <a:endParaRPr lang="en-US" sz="1600" b="1" kern="0" dirty="0">
              <a:solidFill>
                <a:schemeClr val="bg2">
                  <a:lumMod val="90000"/>
                </a:schemeClr>
              </a:solidFill>
              <a:latin typeface="Arial" panose="020B0604020202020204" pitchFamily="34" charset="0"/>
              <a:ea typeface="Arial" panose="020B0604020202020204" pitchFamily="34" charset="0"/>
            </a:endParaRPr>
          </a:p>
          <a:p>
            <a:pPr marL="571500"/>
            <a:r>
              <a:rPr lang="en-US" sz="1300" kern="0" dirty="0">
                <a:latin typeface="Arial" panose="020B0604020202020204" pitchFamily="34" charset="0"/>
                <a:ea typeface="Arial" panose="020B0604020202020204" pitchFamily="34" charset="0"/>
                <a:cs typeface="Arial" panose="020B0604020202020204" pitchFamily="34" charset="0"/>
              </a:rPr>
              <a:t>Happify is an app that uses science-based activities and games to help reduce stress, increase mindfulness and improve emotional well-being</a:t>
            </a:r>
            <a:r>
              <a:rPr lang="en-US" sz="1300" kern="0" dirty="0" smtClean="0">
                <a:latin typeface="Arial" panose="020B0604020202020204" pitchFamily="34" charset="0"/>
                <a:ea typeface="Arial" panose="020B0604020202020204" pitchFamily="34" charset="0"/>
                <a:cs typeface="Arial" panose="020B0604020202020204" pitchFamily="34" charset="0"/>
              </a:rPr>
              <a:t>.</a:t>
            </a:r>
          </a:p>
          <a:p>
            <a:pPr marL="857250" lvl="0" indent="-285750">
              <a:buFont typeface="Arial" panose="020B0604020202020204" pitchFamily="34" charset="0"/>
              <a:buChar char="•"/>
            </a:pPr>
            <a:r>
              <a:rPr lang="en-US" sz="1300" kern="0" dirty="0" smtClean="0">
                <a:latin typeface="Arial" panose="020B0604020202020204" pitchFamily="34" charset="0"/>
                <a:ea typeface="Arial" panose="020B0604020202020204" pitchFamily="34" charset="0"/>
                <a:cs typeface="Arial" panose="020B0604020202020204" pitchFamily="34" charset="0"/>
              </a:rPr>
              <a:t>Use </a:t>
            </a:r>
            <a:r>
              <a:rPr lang="en-US" sz="1300" kern="0" dirty="0">
                <a:latin typeface="Arial" panose="020B0604020202020204" pitchFamily="34" charset="0"/>
                <a:ea typeface="Arial" panose="020B0604020202020204" pitchFamily="34" charset="0"/>
                <a:cs typeface="Arial" panose="020B0604020202020204" pitchFamily="34" charset="0"/>
              </a:rPr>
              <a:t>Happify’s Mindfulness tracks to help develop your daily </a:t>
            </a:r>
            <a:r>
              <a:rPr lang="en-US" sz="1300" kern="0" dirty="0" smtClean="0">
                <a:latin typeface="Arial" panose="020B0604020202020204" pitchFamily="34" charset="0"/>
                <a:ea typeface="Arial" panose="020B0604020202020204" pitchFamily="34" charset="0"/>
                <a:cs typeface="Arial" panose="020B0604020202020204" pitchFamily="34" charset="0"/>
              </a:rPr>
              <a:t>practice</a:t>
            </a:r>
          </a:p>
          <a:p>
            <a:pPr marL="857250" lvl="0" indent="-285750">
              <a:buFont typeface="Arial" panose="020B0604020202020204" pitchFamily="34" charset="0"/>
              <a:buChar char="•"/>
            </a:pPr>
            <a:r>
              <a:rPr lang="en-US" sz="1300" kern="0" dirty="0" smtClean="0">
                <a:latin typeface="Arial" panose="020B0604020202020204" pitchFamily="34" charset="0"/>
                <a:ea typeface="Arial" panose="020B0604020202020204" pitchFamily="34" charset="0"/>
                <a:cs typeface="Arial" panose="020B0604020202020204" pitchFamily="34" charset="0"/>
              </a:rPr>
              <a:t>Learn </a:t>
            </a:r>
            <a:r>
              <a:rPr lang="en-US" sz="1300" kern="0" dirty="0">
                <a:latin typeface="Arial" panose="020B0604020202020204" pitchFamily="34" charset="0"/>
                <a:ea typeface="Arial" panose="020B0604020202020204" pitchFamily="34" charset="0"/>
                <a:cs typeface="Arial" panose="020B0604020202020204" pitchFamily="34" charset="0"/>
              </a:rPr>
              <a:t>evidence-based techniques developed by leading scientists and </a:t>
            </a:r>
            <a:r>
              <a:rPr lang="en-US" sz="1300" kern="0" dirty="0" smtClean="0">
                <a:latin typeface="Arial" panose="020B0604020202020204" pitchFamily="34" charset="0"/>
                <a:ea typeface="Arial" panose="020B0604020202020204" pitchFamily="34" charset="0"/>
                <a:cs typeface="Arial" panose="020B0604020202020204" pitchFamily="34" charset="0"/>
              </a:rPr>
              <a:t>experts</a:t>
            </a:r>
          </a:p>
          <a:p>
            <a:pPr marL="857250" lvl="0" indent="-285750">
              <a:buFont typeface="Arial" panose="020B0604020202020204" pitchFamily="34" charset="0"/>
              <a:buChar char="•"/>
            </a:pPr>
            <a:r>
              <a:rPr lang="en-US" sz="1300" kern="0" dirty="0" smtClean="0">
                <a:latin typeface="Arial" panose="020B0604020202020204" pitchFamily="34" charset="0"/>
                <a:ea typeface="Arial" panose="020B0604020202020204" pitchFamily="34" charset="0"/>
                <a:cs typeface="Arial" panose="020B0604020202020204" pitchFamily="34" charset="0"/>
              </a:rPr>
              <a:t>Access </a:t>
            </a:r>
            <a:r>
              <a:rPr lang="en-US" sz="1300" kern="0" dirty="0">
                <a:latin typeface="Arial" panose="020B0604020202020204" pitchFamily="34" charset="0"/>
                <a:ea typeface="Arial" panose="020B0604020202020204" pitchFamily="34" charset="0"/>
                <a:cs typeface="Arial" panose="020B0604020202020204" pitchFamily="34" charset="0"/>
              </a:rPr>
              <a:t>the app 24/7 using your phone, tablet or </a:t>
            </a:r>
            <a:r>
              <a:rPr lang="en-US" sz="1300" b="1" kern="0" dirty="0">
                <a:solidFill>
                  <a:srgbClr val="0083CA"/>
                </a:solidFill>
                <a:latin typeface="Arial" panose="020B0604020202020204" pitchFamily="34" charset="0"/>
                <a:ea typeface="Arial" panose="020B0604020202020204" pitchFamily="34" charset="0"/>
                <a:cs typeface="Arial" panose="020B0604020202020204" pitchFamily="34" charset="0"/>
              </a:rPr>
              <a:t>c</a:t>
            </a:r>
            <a:r>
              <a:rPr lang="en-US" sz="1300" dirty="0">
                <a:latin typeface="Arial" panose="020B0604020202020204" pitchFamily="34" charset="0"/>
                <a:cs typeface="Arial" panose="020B0604020202020204" pitchFamily="34" charset="0"/>
              </a:rPr>
              <a:t>omputer</a:t>
            </a:r>
          </a:p>
          <a:p>
            <a:r>
              <a:rPr lang="en-US" dirty="0"/>
              <a:t> </a:t>
            </a:r>
          </a:p>
          <a:p>
            <a:r>
              <a:rPr lang="en-US" b="1" dirty="0"/>
              <a:t> </a:t>
            </a:r>
            <a:r>
              <a:rPr lang="en-US" b="1" dirty="0" smtClean="0"/>
              <a:t>          </a:t>
            </a:r>
            <a:r>
              <a:rPr lang="en-US" sz="1400" b="1" dirty="0" smtClean="0"/>
              <a:t>Go </a:t>
            </a:r>
            <a:r>
              <a:rPr lang="en-US" sz="1400" b="1" dirty="0"/>
              <a:t>to </a:t>
            </a:r>
            <a:r>
              <a:rPr lang="en-US" sz="1400" b="1" u="sng" dirty="0">
                <a:hlinkClick r:id="rId2"/>
              </a:rPr>
              <a:t>mycigna.com</a:t>
            </a:r>
            <a:r>
              <a:rPr lang="en-US" sz="1400" b="1" dirty="0"/>
              <a:t> to get started. Or visit </a:t>
            </a:r>
            <a:r>
              <a:rPr lang="en-US" sz="1400" b="1" u="sng" dirty="0">
                <a:hlinkClick r:id="rId3"/>
              </a:rPr>
              <a:t>happify.com/cigna</a:t>
            </a:r>
            <a:r>
              <a:rPr lang="en-US" sz="1400" b="1" dirty="0"/>
              <a:t>.</a:t>
            </a:r>
          </a:p>
          <a:p>
            <a:r>
              <a:rPr lang="en-US" dirty="0"/>
              <a:t/>
            </a:r>
            <a:br>
              <a:rPr lang="en-US" dirty="0"/>
            </a:br>
            <a:endParaRPr lang="en-US" sz="1200" spc="0" dirty="0">
              <a:effectLst/>
              <a:latin typeface="Arial" panose="020B0604020202020204" pitchFamily="34" charset="0"/>
              <a:ea typeface="Arial" panose="020B0604020202020204" pitchFamily="34" charset="0"/>
            </a:endParaRPr>
          </a:p>
        </p:txBody>
      </p:sp>
      <p:sp>
        <p:nvSpPr>
          <p:cNvPr id="15" name="Rectangle 6"/>
          <p:cNvSpPr>
            <a:spLocks noChangeArrowheads="1"/>
          </p:cNvSpPr>
          <p:nvPr/>
        </p:nvSpPr>
        <p:spPr bwMode="auto">
          <a:xfrm>
            <a:off x="152400" y="152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8" name="Rectangle 14"/>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28" name="Title 1"/>
          <p:cNvSpPr txBox="1">
            <a:spLocks/>
          </p:cNvSpPr>
          <p:nvPr/>
        </p:nvSpPr>
        <p:spPr>
          <a:xfrm>
            <a:off x="471488" y="1664261"/>
            <a:ext cx="5915025" cy="611668"/>
          </a:xfrm>
          <a:prstGeom prst="rect">
            <a:avLst/>
          </a:prstGeom>
        </p:spPr>
        <p:txBody>
          <a:bodyPr vert="horz" lIns="91440" tIns="45720" rIns="91440" bIns="45720" rtlCol="0" anchor="b">
            <a:noAutofit/>
          </a:bodyPr>
          <a:lstStyle>
            <a:lvl1pPr algn="l" defTabSz="1219258" rtl="0" eaLnBrk="1" latinLnBrk="0" hangingPunct="1">
              <a:spcBef>
                <a:spcPct val="0"/>
              </a:spcBef>
              <a:buNone/>
              <a:defRPr sz="8000" kern="1200">
                <a:solidFill>
                  <a:schemeClr val="tx2"/>
                </a:solidFill>
                <a:latin typeface="+mj-lt"/>
                <a:ea typeface="+mj-ea"/>
                <a:cs typeface="+mj-cs"/>
              </a:defRPr>
            </a:lvl1pPr>
          </a:lstStyle>
          <a:p>
            <a:pPr algn="ctr"/>
            <a:r>
              <a:rPr lang="en-US" sz="2000" dirty="0" smtClean="0">
                <a:solidFill>
                  <a:schemeClr val="bg2">
                    <a:lumMod val="90000"/>
                  </a:schemeClr>
                </a:solidFill>
              </a:rPr>
              <a:t>City of Little Rock Mental Health Support Resources</a:t>
            </a:r>
            <a:endParaRPr lang="en-US" sz="2000" dirty="0">
              <a:solidFill>
                <a:schemeClr val="bg2">
                  <a:lumMod val="90000"/>
                </a:schemeClr>
              </a:solidFill>
            </a:endParaRPr>
          </a:p>
        </p:txBody>
      </p:sp>
      <p:sp>
        <p:nvSpPr>
          <p:cNvPr id="14" name="TextBox 13"/>
          <p:cNvSpPr txBox="1"/>
          <p:nvPr/>
        </p:nvSpPr>
        <p:spPr>
          <a:xfrm>
            <a:off x="633532" y="2267754"/>
            <a:ext cx="559093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nchorCtr="1">
            <a:spAutoFit/>
          </a:bodyPr>
          <a:lstStyle/>
          <a:p>
            <a:r>
              <a:rPr lang="en-US" b="1" dirty="0" smtClean="0"/>
              <a:t>Cigna</a:t>
            </a:r>
            <a:endParaRPr lang="en-US" b="1" dirty="0"/>
          </a:p>
        </p:txBody>
      </p:sp>
      <p:sp>
        <p:nvSpPr>
          <p:cNvPr id="16" name="Rectangle 15"/>
          <p:cNvSpPr/>
          <p:nvPr/>
        </p:nvSpPr>
        <p:spPr>
          <a:xfrm>
            <a:off x="137160" y="4767550"/>
            <a:ext cx="6583680" cy="914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  </a:t>
            </a:r>
            <a:endParaRPr lang="en-US" dirty="0"/>
          </a:p>
        </p:txBody>
      </p:sp>
    </p:spTree>
    <p:extLst>
      <p:ext uri="{BB962C8B-B14F-4D97-AF65-F5344CB8AC3E}">
        <p14:creationId xmlns:p14="http://schemas.microsoft.com/office/powerpoint/2010/main" val="1283796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1765812"/>
            <a:ext cx="5915025" cy="611668"/>
          </a:xfrm>
        </p:spPr>
        <p:txBody>
          <a:bodyPr>
            <a:noAutofit/>
          </a:bodyPr>
          <a:lstStyle/>
          <a:p>
            <a:pPr algn="ctr"/>
            <a:r>
              <a:rPr lang="en-US" sz="2000" dirty="0">
                <a:solidFill>
                  <a:schemeClr val="bg2">
                    <a:lumMod val="90000"/>
                  </a:schemeClr>
                </a:solidFill>
              </a:rPr>
              <a:t>City of Little Rock Mental Health Support Resources</a:t>
            </a:r>
          </a:p>
        </p:txBody>
      </p:sp>
      <p:sp>
        <p:nvSpPr>
          <p:cNvPr id="3" name="Content Placeholder 2"/>
          <p:cNvSpPr>
            <a:spLocks noGrp="1"/>
          </p:cNvSpPr>
          <p:nvPr>
            <p:ph idx="1"/>
          </p:nvPr>
        </p:nvSpPr>
        <p:spPr>
          <a:xfrm>
            <a:off x="471488" y="2651795"/>
            <a:ext cx="5915025" cy="5728324"/>
          </a:xfrm>
        </p:spPr>
        <p:txBody>
          <a:bodyPr>
            <a:noAutofit/>
          </a:bodyPr>
          <a:lstStyle/>
          <a:p>
            <a:pPr marL="0" indent="0">
              <a:buNone/>
            </a:pPr>
            <a:r>
              <a:rPr lang="en-US" sz="1300" b="1" dirty="0" smtClean="0"/>
              <a:t>You can find information on the following at </a:t>
            </a:r>
            <a:r>
              <a:rPr lang="en-US" sz="1300" b="1" dirty="0" smtClean="0">
                <a:hlinkClick r:id="rId2"/>
              </a:rPr>
              <a:t>www.lincolnfinancial.com</a:t>
            </a:r>
            <a:endParaRPr lang="en-US" sz="1300" b="1" dirty="0" smtClean="0"/>
          </a:p>
          <a:p>
            <a:pPr algn="just" fontAlgn="base">
              <a:buFont typeface="Wingdings" panose="05000000000000000000" pitchFamily="2" charset="2"/>
              <a:buChar char="q"/>
            </a:pPr>
            <a:r>
              <a:rPr lang="en-US" sz="1300" b="1" dirty="0" smtClean="0"/>
              <a:t>EmployeeConnect – </a:t>
            </a:r>
            <a:r>
              <a:rPr lang="en-US" sz="1300" dirty="0" smtClean="0"/>
              <a:t>Everyone needs help solving problems. </a:t>
            </a:r>
            <a:r>
              <a:rPr lang="en-US" sz="1300" i="1" dirty="0" smtClean="0"/>
              <a:t>EmployeeConnect </a:t>
            </a:r>
            <a:r>
              <a:rPr lang="en-US" sz="1300" dirty="0" smtClean="0"/>
              <a:t>offers confidential assistance to help you and your family meet the challenges that life, work and relationships can bring. You and your immediate household family members are eligible to access </a:t>
            </a:r>
            <a:r>
              <a:rPr lang="en-US" sz="1300" i="1" dirty="0" smtClean="0"/>
              <a:t>EmployeeConnect</a:t>
            </a:r>
            <a:r>
              <a:rPr lang="en-US" sz="1300" dirty="0" smtClean="0"/>
              <a:t> services as part of your long-term disability coverage from Lincoln. Contact Lincoln Financial at </a:t>
            </a:r>
            <a:r>
              <a:rPr lang="en-US" sz="1300" b="1" dirty="0" smtClean="0"/>
              <a:t>1-888-682-4824 </a:t>
            </a:r>
            <a:r>
              <a:rPr lang="en-US" sz="1300" dirty="0" smtClean="0"/>
              <a:t>for more information.</a:t>
            </a:r>
          </a:p>
          <a:p>
            <a:pPr algn="just" fontAlgn="base">
              <a:buFont typeface="Wingdings" panose="05000000000000000000" pitchFamily="2" charset="2"/>
              <a:buChar char="q"/>
            </a:pPr>
            <a:endParaRPr lang="en-US" sz="1300" b="1" dirty="0" smtClean="0"/>
          </a:p>
          <a:p>
            <a:pPr marL="0" indent="0" algn="just" fontAlgn="base">
              <a:buNone/>
            </a:pPr>
            <a:r>
              <a:rPr lang="en-US" sz="1300" b="1" dirty="0" smtClean="0"/>
              <a:t>What services can you access?</a:t>
            </a:r>
            <a:endParaRPr lang="en-US" sz="1300" b="1" dirty="0"/>
          </a:p>
          <a:p>
            <a:pPr algn="just" fontAlgn="base">
              <a:buFont typeface="Wingdings" panose="05000000000000000000" pitchFamily="2" charset="2"/>
              <a:buChar char="q"/>
            </a:pPr>
            <a:r>
              <a:rPr lang="en-US" sz="1300" dirty="0" smtClean="0"/>
              <a:t>In-person help </a:t>
            </a:r>
            <a:r>
              <a:rPr lang="en-US" sz="1300" dirty="0"/>
              <a:t>for short-term issues; up to four* sessions with a counselor per person, per issue, per </a:t>
            </a:r>
            <a:r>
              <a:rPr lang="en-US" sz="1300" dirty="0" smtClean="0"/>
              <a:t>year</a:t>
            </a:r>
          </a:p>
          <a:p>
            <a:pPr algn="just" fontAlgn="base">
              <a:buFont typeface="Wingdings" panose="05000000000000000000" pitchFamily="2" charset="2"/>
              <a:buChar char="q"/>
            </a:pPr>
            <a:r>
              <a:rPr lang="en-US" sz="1300" dirty="0" smtClean="0"/>
              <a:t>In-person consultations with network lawyers, including one free 30-minute in-person consultation per legal issue, and subsequent meetings at a reduced fee</a:t>
            </a:r>
          </a:p>
          <a:p>
            <a:pPr algn="just" fontAlgn="base">
              <a:buFont typeface="Wingdings" panose="05000000000000000000" pitchFamily="2" charset="2"/>
              <a:buChar char="q"/>
            </a:pPr>
            <a:r>
              <a:rPr lang="en-US" sz="1300" b="1" dirty="0" smtClean="0"/>
              <a:t>Get Help 24/7 – </a:t>
            </a:r>
            <a:r>
              <a:rPr lang="en-US" sz="1300" dirty="0" smtClean="0"/>
              <a:t>Unlimited toll-free phone and online access to: </a:t>
            </a:r>
          </a:p>
          <a:p>
            <a:pPr lvl="1" algn="just" fontAlgn="base">
              <a:buFont typeface="Wingdings" panose="05000000000000000000" pitchFamily="2" charset="2"/>
              <a:buChar char="q"/>
            </a:pPr>
            <a:r>
              <a:rPr lang="en-US" sz="1300" dirty="0" smtClean="0"/>
              <a:t>Family and personal convenience information and referrals for topics such as child and elder care, kennels and pet care, vacation planning, relocation, car buying and colleges</a:t>
            </a:r>
          </a:p>
          <a:p>
            <a:pPr lvl="1" algn="just" fontAlgn="base">
              <a:buFont typeface="Wingdings" panose="05000000000000000000" pitchFamily="2" charset="2"/>
              <a:buChar char="q"/>
            </a:pPr>
            <a:r>
              <a:rPr lang="en-US" sz="1300" dirty="0" smtClean="0"/>
              <a:t>Legal information and referrals for situations requiring expertise in family law, estate planning, landlord/tenant relations, consumer and civil law and more. </a:t>
            </a:r>
          </a:p>
          <a:p>
            <a:pPr lvl="1" algn="just" fontAlgn="base">
              <a:buFont typeface="Wingdings" panose="05000000000000000000" pitchFamily="2" charset="2"/>
              <a:buChar char="q"/>
            </a:pPr>
            <a:r>
              <a:rPr lang="en-US" sz="1300" dirty="0" smtClean="0"/>
              <a:t>Financial information and referrals to assist with concerns such as household budgeting, as well as short and long-term planning.</a:t>
            </a:r>
          </a:p>
          <a:p>
            <a:pPr lvl="1" algn="just" fontAlgn="base">
              <a:buFont typeface="Wingdings" panose="05000000000000000000" pitchFamily="2" charset="2"/>
              <a:buChar char="q"/>
            </a:pPr>
            <a:r>
              <a:rPr lang="en-US" sz="1300" dirty="0" smtClean="0"/>
              <a:t>Call </a:t>
            </a:r>
            <a:r>
              <a:rPr lang="en-US" sz="1300" b="1" dirty="0" smtClean="0"/>
              <a:t>1-888-682-4824</a:t>
            </a:r>
            <a:endParaRPr lang="en-US" sz="1300" b="1" dirty="0"/>
          </a:p>
          <a:p>
            <a:pPr marL="609629" lvl="1" indent="0" algn="just" fontAlgn="base">
              <a:buNone/>
            </a:pPr>
            <a:r>
              <a:rPr lang="en-US" sz="1300" dirty="0" smtClean="0"/>
              <a:t>        Online: </a:t>
            </a:r>
            <a:r>
              <a:rPr lang="en-US" sz="1300" dirty="0" smtClean="0">
                <a:hlinkClick r:id="rId3"/>
              </a:rPr>
              <a:t>www.guidanceresources.com</a:t>
            </a:r>
            <a:endParaRPr lang="en-US" sz="1300" dirty="0" smtClean="0"/>
          </a:p>
          <a:p>
            <a:pPr marL="609629" lvl="1" indent="0" algn="just" fontAlgn="base">
              <a:buNone/>
            </a:pPr>
            <a:r>
              <a:rPr lang="en-US" sz="1300" dirty="0" smtClean="0"/>
              <a:t>        (user name = LFGsupport; password = LFGsupport1</a:t>
            </a:r>
            <a:endParaRPr lang="en-US" sz="1300" dirty="0"/>
          </a:p>
          <a:p>
            <a:pPr marL="609629" lvl="1" indent="0" algn="just" fontAlgn="base">
              <a:buNone/>
            </a:pPr>
            <a:endParaRPr lang="en-US" sz="1400" dirty="0"/>
          </a:p>
        </p:txBody>
      </p:sp>
      <p:sp>
        <p:nvSpPr>
          <p:cNvPr id="4" name="Date Placeholder 3"/>
          <p:cNvSpPr>
            <a:spLocks noGrp="1"/>
          </p:cNvSpPr>
          <p:nvPr>
            <p:ph type="dt" sz="half" idx="10"/>
          </p:nvPr>
        </p:nvSpPr>
        <p:spPr/>
        <p:txBody>
          <a:bodyPr/>
          <a:lstStyle/>
          <a:p>
            <a:r>
              <a:rPr lang="en-US" sz="1200" dirty="0" smtClean="0"/>
              <a:t>08/2023</a:t>
            </a:r>
          </a:p>
        </p:txBody>
      </p:sp>
      <p:sp>
        <p:nvSpPr>
          <p:cNvPr id="5" name="Slide Number Placeholder 4"/>
          <p:cNvSpPr>
            <a:spLocks noGrp="1"/>
          </p:cNvSpPr>
          <p:nvPr>
            <p:ph type="sldNum" sz="quarter" idx="12"/>
          </p:nvPr>
        </p:nvSpPr>
        <p:spPr/>
        <p:txBody>
          <a:bodyPr/>
          <a:lstStyle/>
          <a:p>
            <a:fld id="{0C8C4CCD-1362-4CC7-BA2D-0BEF6B3ABFE9}" type="slidenum">
              <a:rPr lang="en-US" sz="1200" smtClean="0"/>
              <a:t>7</a:t>
            </a:fld>
            <a:r>
              <a:rPr lang="en-US" sz="1200" dirty="0" smtClean="0"/>
              <a:t> of 7</a:t>
            </a:r>
            <a:endParaRPr lang="en-US" sz="1200" dirty="0"/>
          </a:p>
        </p:txBody>
      </p:sp>
      <p:sp>
        <p:nvSpPr>
          <p:cNvPr id="6" name="TextBox 5"/>
          <p:cNvSpPr txBox="1"/>
          <p:nvPr/>
        </p:nvSpPr>
        <p:spPr>
          <a:xfrm>
            <a:off x="633532" y="2267754"/>
            <a:ext cx="559093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nchorCtr="1">
            <a:spAutoFit/>
          </a:bodyPr>
          <a:lstStyle/>
          <a:p>
            <a:r>
              <a:rPr lang="en-US" b="1" dirty="0" smtClean="0"/>
              <a:t>Lincoln Financial</a:t>
            </a:r>
            <a:endParaRPr lang="en-US" b="1" dirty="0"/>
          </a:p>
        </p:txBody>
      </p:sp>
    </p:spTree>
    <p:extLst>
      <p:ext uri="{BB962C8B-B14F-4D97-AF65-F5344CB8AC3E}">
        <p14:creationId xmlns:p14="http://schemas.microsoft.com/office/powerpoint/2010/main" val="3446633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mployee orientation presentatio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ln>
          <a:solidFill>
            <a:schemeClr val="accent2"/>
          </a:solidFill>
        </a:ln>
      </a:spPr>
      <a:bodyPr wrap="square" rtlCol="0" anchor="ctr" anchorCtr="1">
        <a:spAutoFit/>
      </a:bodyPr>
      <a:lstStyle>
        <a:defPPr>
          <a:defRPr dirty="0"/>
        </a:defPPr>
      </a:lstStyle>
      <a:style>
        <a:lnRef idx="2">
          <a:schemeClr val="accent2"/>
        </a:lnRef>
        <a:fillRef idx="1">
          <a:schemeClr val="lt1"/>
        </a:fillRef>
        <a:effectRef idx="0">
          <a:schemeClr val="accent2"/>
        </a:effectRef>
        <a:fontRef idx="minor">
          <a:schemeClr val="dk1"/>
        </a:fontRef>
      </a:style>
    </a:txDef>
  </a:objectDefaults>
  <a:extraClrSchemeLst/>
  <a:extLst>
    <a:ext uri="{05A4C25C-085E-4340-85A3-A5531E510DB2}">
      <thm15:themeFamily xmlns:thm15="http://schemas.microsoft.com/office/thememl/2012/main" name="Employee orientation presentation.potx" id="{491EEBB4-C6D7-44F0-B46D-F66FCB26A43F}" vid="{9EC79041-D990-4C58-BA79-875FFA2E4A37}"/>
    </a:ext>
  </a:extLst>
</a:theme>
</file>

<file path=ppt/theme/theme2.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Employee orientation presentation</Template>
  <TotalTime>4748</TotalTime>
  <Words>1135</Words>
  <Application>Microsoft Office PowerPoint</Application>
  <PresentationFormat>Letter Paper (8.5x11 in)</PresentationFormat>
  <Paragraphs>95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Cambria</vt:lpstr>
      <vt:lpstr>Tahoma</vt:lpstr>
      <vt:lpstr>Verdana</vt:lpstr>
      <vt:lpstr>Wingdings</vt:lpstr>
      <vt:lpstr>Employee orientation presentation</vt:lpstr>
      <vt:lpstr>City of Little Rock Mental Health Support Resources</vt:lpstr>
      <vt:lpstr>City of Little Rock Mental Health Support Resources</vt:lpstr>
      <vt:lpstr>City of Little Rock Mental Health Support Resources</vt:lpstr>
      <vt:lpstr>City of Little Rock Mental Health Support Resources</vt:lpstr>
      <vt:lpstr>Thursdays: 7:30 PM Central Time Call-in number: 844.621.3956 Passcode: 965 38 022 Add to calendar</vt:lpstr>
      <vt:lpstr>PowerPoint Presentation</vt:lpstr>
      <vt:lpstr>City of Little Rock Mental Health Support 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Bradford, Jenny B.</dc:creator>
  <cp:lastModifiedBy>Barnett, Christopher M.</cp:lastModifiedBy>
  <cp:revision>123</cp:revision>
  <cp:lastPrinted>2020-02-13T22:30:56Z</cp:lastPrinted>
  <dcterms:created xsi:type="dcterms:W3CDTF">2020-02-12T14:39:12Z</dcterms:created>
  <dcterms:modified xsi:type="dcterms:W3CDTF">2023-08-16T16:14:36Z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74063500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