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20"/>
  </p:notesMasterIdLst>
  <p:handoutMasterIdLst>
    <p:handoutMasterId r:id="rId21"/>
  </p:handoutMasterIdLst>
  <p:sldIdLst>
    <p:sldId id="356" r:id="rId2"/>
    <p:sldId id="401" r:id="rId3"/>
    <p:sldId id="402" r:id="rId4"/>
    <p:sldId id="360" r:id="rId5"/>
    <p:sldId id="403" r:id="rId6"/>
    <p:sldId id="395" r:id="rId7"/>
    <p:sldId id="396" r:id="rId8"/>
    <p:sldId id="387" r:id="rId9"/>
    <p:sldId id="388" r:id="rId10"/>
    <p:sldId id="397" r:id="rId11"/>
    <p:sldId id="385" r:id="rId12"/>
    <p:sldId id="384" r:id="rId13"/>
    <p:sldId id="399" r:id="rId14"/>
    <p:sldId id="338" r:id="rId15"/>
    <p:sldId id="361" r:id="rId16"/>
    <p:sldId id="404" r:id="rId17"/>
    <p:sldId id="357" r:id="rId18"/>
    <p:sldId id="380" r:id="rId19"/>
  </p:sldIdLst>
  <p:sldSz cx="9144000" cy="6858000" type="screen4x3"/>
  <p:notesSz cx="7315200" cy="9601200"/>
  <p:defaultTextStyle>
    <a:defPPr>
      <a:defRPr lang="en-US"/>
    </a:defPPr>
    <a:lvl1pPr algn="ctr" rtl="0" eaLnBrk="0" fontAlgn="base" hangingPunct="0">
      <a:spcBef>
        <a:spcPct val="0"/>
      </a:spcBef>
      <a:spcAft>
        <a:spcPct val="0"/>
      </a:spcAft>
      <a:defRPr sz="4800" kern="1200">
        <a:solidFill>
          <a:schemeClr val="bg1"/>
        </a:solidFill>
        <a:latin typeface="Times New Roman" pitchFamily="18" charset="0"/>
        <a:ea typeface="+mn-ea"/>
        <a:cs typeface="+mn-cs"/>
      </a:defRPr>
    </a:lvl1pPr>
    <a:lvl2pPr marL="457200" algn="ctr" rtl="0" eaLnBrk="0" fontAlgn="base" hangingPunct="0">
      <a:spcBef>
        <a:spcPct val="0"/>
      </a:spcBef>
      <a:spcAft>
        <a:spcPct val="0"/>
      </a:spcAft>
      <a:defRPr sz="4800" kern="1200">
        <a:solidFill>
          <a:schemeClr val="bg1"/>
        </a:solidFill>
        <a:latin typeface="Times New Roman" pitchFamily="18" charset="0"/>
        <a:ea typeface="+mn-ea"/>
        <a:cs typeface="+mn-cs"/>
      </a:defRPr>
    </a:lvl2pPr>
    <a:lvl3pPr marL="914400" algn="ctr" rtl="0" eaLnBrk="0" fontAlgn="base" hangingPunct="0">
      <a:spcBef>
        <a:spcPct val="0"/>
      </a:spcBef>
      <a:spcAft>
        <a:spcPct val="0"/>
      </a:spcAft>
      <a:defRPr sz="4800" kern="1200">
        <a:solidFill>
          <a:schemeClr val="bg1"/>
        </a:solidFill>
        <a:latin typeface="Times New Roman" pitchFamily="18" charset="0"/>
        <a:ea typeface="+mn-ea"/>
        <a:cs typeface="+mn-cs"/>
      </a:defRPr>
    </a:lvl3pPr>
    <a:lvl4pPr marL="1371600" algn="ctr" rtl="0" eaLnBrk="0" fontAlgn="base" hangingPunct="0">
      <a:spcBef>
        <a:spcPct val="0"/>
      </a:spcBef>
      <a:spcAft>
        <a:spcPct val="0"/>
      </a:spcAft>
      <a:defRPr sz="4800" kern="1200">
        <a:solidFill>
          <a:schemeClr val="bg1"/>
        </a:solidFill>
        <a:latin typeface="Times New Roman" pitchFamily="18" charset="0"/>
        <a:ea typeface="+mn-ea"/>
        <a:cs typeface="+mn-cs"/>
      </a:defRPr>
    </a:lvl4pPr>
    <a:lvl5pPr marL="1828800" algn="ctr" rtl="0" eaLnBrk="0" fontAlgn="base" hangingPunct="0">
      <a:spcBef>
        <a:spcPct val="0"/>
      </a:spcBef>
      <a:spcAft>
        <a:spcPct val="0"/>
      </a:spcAft>
      <a:defRPr sz="4800" kern="1200">
        <a:solidFill>
          <a:schemeClr val="bg1"/>
        </a:solidFill>
        <a:latin typeface="Times New Roman" pitchFamily="18" charset="0"/>
        <a:ea typeface="+mn-ea"/>
        <a:cs typeface="+mn-cs"/>
      </a:defRPr>
    </a:lvl5pPr>
    <a:lvl6pPr marL="2286000" algn="l" defTabSz="914400" rtl="0" eaLnBrk="1" latinLnBrk="0" hangingPunct="1">
      <a:defRPr sz="4800" kern="1200">
        <a:solidFill>
          <a:schemeClr val="bg1"/>
        </a:solidFill>
        <a:latin typeface="Times New Roman" pitchFamily="18" charset="0"/>
        <a:ea typeface="+mn-ea"/>
        <a:cs typeface="+mn-cs"/>
      </a:defRPr>
    </a:lvl6pPr>
    <a:lvl7pPr marL="2743200" algn="l" defTabSz="914400" rtl="0" eaLnBrk="1" latinLnBrk="0" hangingPunct="1">
      <a:defRPr sz="4800" kern="1200">
        <a:solidFill>
          <a:schemeClr val="bg1"/>
        </a:solidFill>
        <a:latin typeface="Times New Roman" pitchFamily="18" charset="0"/>
        <a:ea typeface="+mn-ea"/>
        <a:cs typeface="+mn-cs"/>
      </a:defRPr>
    </a:lvl7pPr>
    <a:lvl8pPr marL="3200400" algn="l" defTabSz="914400" rtl="0" eaLnBrk="1" latinLnBrk="0" hangingPunct="1">
      <a:defRPr sz="4800" kern="1200">
        <a:solidFill>
          <a:schemeClr val="bg1"/>
        </a:solidFill>
        <a:latin typeface="Times New Roman" pitchFamily="18" charset="0"/>
        <a:ea typeface="+mn-ea"/>
        <a:cs typeface="+mn-cs"/>
      </a:defRPr>
    </a:lvl8pPr>
    <a:lvl9pPr marL="3657600" algn="l" defTabSz="914400" rtl="0" eaLnBrk="1" latinLnBrk="0" hangingPunct="1">
      <a:defRPr sz="4800" kern="1200">
        <a:solidFill>
          <a:schemeClr val="bg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3" userDrawn="1">
          <p15:clr>
            <a:srgbClr val="A4A3A4"/>
          </p15:clr>
        </p15:guide>
        <p15:guide id="2" pos="230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9933"/>
    <a:srgbClr val="009900"/>
    <a:srgbClr val="FF0000"/>
    <a:srgbClr val="3333CC"/>
    <a:srgbClr val="008000"/>
    <a:srgbClr val="0066FF"/>
    <a:srgbClr val="3399FF"/>
    <a:srgbClr val="3399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34" autoAdjust="0"/>
    <p:restoredTop sz="83690" autoAdjust="0"/>
  </p:normalViewPr>
  <p:slideViewPr>
    <p:cSldViewPr>
      <p:cViewPr varScale="1">
        <p:scale>
          <a:sx n="115" d="100"/>
          <a:sy n="115" d="100"/>
        </p:scale>
        <p:origin x="588"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103" d="100"/>
          <a:sy n="103" d="100"/>
        </p:scale>
        <p:origin x="2532" y="108"/>
      </p:cViewPr>
      <p:guideLst>
        <p:guide orient="horz" pos="3023"/>
        <p:guide pos="230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544945610122433"/>
          <c:y val="9.421845767973519E-2"/>
          <c:w val="0.79274304765372539"/>
          <c:h val="0.73447537473233404"/>
        </c:manualLayout>
      </c:layout>
      <c:lineChart>
        <c:grouping val="standard"/>
        <c:varyColors val="0"/>
        <c:ser>
          <c:idx val="0"/>
          <c:order val="0"/>
          <c:tx>
            <c:strRef>
              <c:f>Sheet1!$A$2</c:f>
              <c:strCache>
                <c:ptCount val="1"/>
                <c:pt idx="0">
                  <c:v>2017</c:v>
                </c:pt>
              </c:strCache>
            </c:strRef>
          </c:tx>
          <c:spPr>
            <a:ln w="41615">
              <a:solidFill>
                <a:srgbClr val="0000FF"/>
              </a:solidFill>
              <a:prstDash val="solid"/>
            </a:ln>
          </c:spPr>
          <c:marker>
            <c:symbol val="none"/>
          </c:marker>
          <c:dLbls>
            <c:dLbl>
              <c:idx val="0"/>
              <c:delete val="1"/>
              <c:extLst>
                <c:ext xmlns:c15="http://schemas.microsoft.com/office/drawing/2012/chart" uri="{CE6537A1-D6FC-4f65-9D91-7224C49458BB}"/>
              </c:extLst>
            </c:dLbl>
            <c:dLbl>
              <c:idx val="4"/>
              <c:layout>
                <c:manualLayout>
                  <c:x val="-0.10409073323927005"/>
                  <c:y val="2.3933579043797375E-17"/>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w="27743">
                <a:noFill/>
              </a:ln>
            </c:spPr>
            <c:txPr>
              <a:bodyPr/>
              <a:lstStyle/>
              <a:p>
                <a:pPr>
                  <a:defRPr sz="1749" b="1" i="0" u="none" strike="noStrike" baseline="0">
                    <a:solidFill>
                      <a:srgbClr val="0000FF"/>
                    </a:solidFill>
                    <a:latin typeface="Arial"/>
                    <a:ea typeface="Arial"/>
                    <a:cs typeface="Arial"/>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JAN</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Sheet1!$B$2:$N$2</c:f>
              <c:numCache>
                <c:formatCode>General</c:formatCode>
                <c:ptCount val="13"/>
                <c:pt idx="0">
                  <c:v>0</c:v>
                </c:pt>
                <c:pt idx="1">
                  <c:v>7.6149999999999995E-2</c:v>
                </c:pt>
                <c:pt idx="2">
                  <c:v>0.14509</c:v>
                </c:pt>
                <c:pt idx="3">
                  <c:v>0.24997</c:v>
                </c:pt>
                <c:pt idx="4">
                  <c:v>0.32469999999999999</c:v>
                </c:pt>
                <c:pt idx="5">
                  <c:v>0.39343</c:v>
                </c:pt>
                <c:pt idx="6">
                  <c:v>0.47231000000000001</c:v>
                </c:pt>
                <c:pt idx="7">
                  <c:v>0.59323999999999999</c:v>
                </c:pt>
                <c:pt idx="8">
                  <c:v>0.67254999999999998</c:v>
                </c:pt>
                <c:pt idx="9">
                  <c:v>0.78818999999999995</c:v>
                </c:pt>
                <c:pt idx="10">
                  <c:v>0.86350000000000005</c:v>
                </c:pt>
                <c:pt idx="11">
                  <c:v>0.91949000000000003</c:v>
                </c:pt>
                <c:pt idx="12">
                  <c:v>0.99814000000000003</c:v>
                </c:pt>
              </c:numCache>
            </c:numRef>
          </c:val>
          <c:smooth val="1"/>
        </c:ser>
        <c:ser>
          <c:idx val="3"/>
          <c:order val="1"/>
          <c:tx>
            <c:strRef>
              <c:f>Sheet1!$A$3</c:f>
              <c:strCache>
                <c:ptCount val="1"/>
                <c:pt idx="0">
                  <c:v>2017 Budget</c:v>
                </c:pt>
              </c:strCache>
            </c:strRef>
          </c:tx>
          <c:spPr>
            <a:ln w="41615">
              <a:solidFill>
                <a:srgbClr val="339966"/>
              </a:solidFill>
              <a:prstDash val="solid"/>
            </a:ln>
          </c:spPr>
          <c:marker>
            <c:symbol val="none"/>
          </c:marker>
          <c:dLbls>
            <c:dLbl>
              <c:idx val="0"/>
              <c:delete val="1"/>
              <c:extLst>
                <c:ext xmlns:c15="http://schemas.microsoft.com/office/drawing/2012/chart" uri="{CE6537A1-D6FC-4f65-9D91-7224C49458BB}"/>
              </c:extLst>
            </c:dLbl>
            <c:dLbl>
              <c:idx val="5"/>
              <c:layout>
                <c:manualLayout>
                  <c:x val="-5.4636338810249874E-2"/>
                  <c:y val="-2.088772845953002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4.7410905284238317E-2"/>
                  <c:y val="-2.61096605744125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2"/>
              <c:layout>
                <c:manualLayout>
                  <c:x val="-4.2049633607937842E-2"/>
                  <c:y val="-2.6109660574412531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w="27743">
                <a:noFill/>
              </a:ln>
            </c:spPr>
            <c:txPr>
              <a:bodyPr/>
              <a:lstStyle/>
              <a:p>
                <a:pPr>
                  <a:defRPr sz="1694" b="1" i="0" u="none" strike="noStrike" baseline="0">
                    <a:solidFill>
                      <a:srgbClr val="339966"/>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JAN</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Sheet1!$B$3:$N$3</c:f>
              <c:numCache>
                <c:formatCode>General</c:formatCode>
                <c:ptCount val="13"/>
                <c:pt idx="0">
                  <c:v>0</c:v>
                </c:pt>
                <c:pt idx="1">
                  <c:v>8.3330000000000001E-2</c:v>
                </c:pt>
                <c:pt idx="2">
                  <c:v>0.16669999999999999</c:v>
                </c:pt>
                <c:pt idx="3">
                  <c:v>0.25</c:v>
                </c:pt>
                <c:pt idx="4">
                  <c:v>0.33329999999999999</c:v>
                </c:pt>
                <c:pt idx="5">
                  <c:v>0.41666999999999998</c:v>
                </c:pt>
                <c:pt idx="6">
                  <c:v>0.5</c:v>
                </c:pt>
                <c:pt idx="7">
                  <c:v>0.58330000000000004</c:v>
                </c:pt>
                <c:pt idx="8">
                  <c:v>0.66669999999999996</c:v>
                </c:pt>
                <c:pt idx="9">
                  <c:v>0.75</c:v>
                </c:pt>
                <c:pt idx="10">
                  <c:v>0.83330000000000004</c:v>
                </c:pt>
                <c:pt idx="11">
                  <c:v>0.91666999999999998</c:v>
                </c:pt>
                <c:pt idx="12">
                  <c:v>1</c:v>
                </c:pt>
              </c:numCache>
            </c:numRef>
          </c:val>
          <c:smooth val="0"/>
        </c:ser>
        <c:ser>
          <c:idx val="1"/>
          <c:order val="2"/>
          <c:tx>
            <c:strRef>
              <c:f>Sheet1!$A$4</c:f>
              <c:strCache>
                <c:ptCount val="1"/>
                <c:pt idx="0">
                  <c:v>2016</c:v>
                </c:pt>
              </c:strCache>
            </c:strRef>
          </c:tx>
          <c:spPr>
            <a:ln w="41615">
              <a:solidFill>
                <a:srgbClr val="FF0000"/>
              </a:solidFill>
              <a:prstDash val="solid"/>
            </a:ln>
          </c:spPr>
          <c:marker>
            <c:symbol val="none"/>
          </c:marker>
          <c:dLbls>
            <c:dLbl>
              <c:idx val="0"/>
              <c:delete val="1"/>
              <c:extLst>
                <c:ext xmlns:c15="http://schemas.microsoft.com/office/drawing/2012/chart" uri="{CE6537A1-D6FC-4f65-9D91-7224C49458BB}"/>
              </c:extLst>
            </c:dLbl>
            <c:dLbl>
              <c:idx val="8"/>
              <c:layout>
                <c:manualLayout>
                  <c:x val="-1.0597180085288318E-16"/>
                  <c:y val="1.3054830287206266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w="27743">
                <a:noFill/>
              </a:ln>
            </c:spPr>
            <c:txPr>
              <a:bodyPr/>
              <a:lstStyle/>
              <a:p>
                <a:pPr>
                  <a:defRPr sz="1749" b="1" i="0" u="none" strike="noStrike" baseline="0">
                    <a:solidFill>
                      <a:srgbClr val="FF0000"/>
                    </a:solidFill>
                    <a:latin typeface="Arial"/>
                    <a:ea typeface="Arial"/>
                    <a:cs typeface="Arial"/>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JAN</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Sheet1!$B$4:$N$4</c:f>
              <c:numCache>
                <c:formatCode>General</c:formatCode>
                <c:ptCount val="13"/>
                <c:pt idx="0">
                  <c:v>0</c:v>
                </c:pt>
                <c:pt idx="1">
                  <c:v>7.714E-2</c:v>
                </c:pt>
                <c:pt idx="2">
                  <c:v>0.15304000000000001</c:v>
                </c:pt>
                <c:pt idx="3">
                  <c:v>0.25768999999999997</c:v>
                </c:pt>
                <c:pt idx="4">
                  <c:v>0.32224999999999998</c:v>
                </c:pt>
                <c:pt idx="5">
                  <c:v>0.39151000000000002</c:v>
                </c:pt>
                <c:pt idx="6">
                  <c:v>0.46304000000000001</c:v>
                </c:pt>
                <c:pt idx="7">
                  <c:v>0.57682999999999995</c:v>
                </c:pt>
                <c:pt idx="8">
                  <c:v>0.65576000000000001</c:v>
                </c:pt>
                <c:pt idx="9">
                  <c:v>0.78491999999999995</c:v>
                </c:pt>
                <c:pt idx="10">
                  <c:v>0.85587000000000002</c:v>
                </c:pt>
                <c:pt idx="11">
                  <c:v>0.92217000000000005</c:v>
                </c:pt>
                <c:pt idx="12">
                  <c:v>1.0023899999999999</c:v>
                </c:pt>
              </c:numCache>
            </c:numRef>
          </c:val>
          <c:smooth val="1"/>
        </c:ser>
        <c:dLbls>
          <c:showLegendKey val="0"/>
          <c:showVal val="0"/>
          <c:showCatName val="0"/>
          <c:showSerName val="0"/>
          <c:showPercent val="0"/>
          <c:showBubbleSize val="0"/>
        </c:dLbls>
        <c:hiLowLines>
          <c:spPr>
            <a:ln w="13872">
              <a:noFill/>
              <a:prstDash val="solid"/>
            </a:ln>
          </c:spPr>
        </c:hiLowLines>
        <c:smooth val="0"/>
        <c:axId val="454835872"/>
        <c:axId val="298869600"/>
      </c:lineChart>
      <c:catAx>
        <c:axId val="454835872"/>
        <c:scaling>
          <c:orientation val="minMax"/>
        </c:scaling>
        <c:delete val="0"/>
        <c:axPos val="t"/>
        <c:numFmt formatCode="General" sourceLinked="1"/>
        <c:majorTickMark val="out"/>
        <c:minorTickMark val="none"/>
        <c:tickLblPos val="nextTo"/>
        <c:spPr>
          <a:ln w="13872">
            <a:solidFill>
              <a:schemeClr val="tx1"/>
            </a:solidFill>
            <a:prstDash val="solid"/>
          </a:ln>
        </c:spPr>
        <c:txPr>
          <a:bodyPr rot="0" vert="horz"/>
          <a:lstStyle/>
          <a:p>
            <a:pPr>
              <a:defRPr sz="1310" b="1" i="0" u="none" strike="noStrike" baseline="0">
                <a:solidFill>
                  <a:schemeClr val="tx1"/>
                </a:solidFill>
                <a:latin typeface="Times New Roman"/>
                <a:ea typeface="Times New Roman"/>
                <a:cs typeface="Times New Roman"/>
              </a:defRPr>
            </a:pPr>
            <a:endParaRPr lang="en-US"/>
          </a:p>
        </c:txPr>
        <c:crossAx val="298869600"/>
        <c:crosses val="max"/>
        <c:auto val="1"/>
        <c:lblAlgn val="ctr"/>
        <c:lblOffset val="100"/>
        <c:tickLblSkip val="1"/>
        <c:tickMarkSkip val="1"/>
        <c:noMultiLvlLbl val="0"/>
      </c:catAx>
      <c:valAx>
        <c:axId val="298869600"/>
        <c:scaling>
          <c:orientation val="minMax"/>
          <c:max val="1.1000000000000001"/>
          <c:min val="0"/>
        </c:scaling>
        <c:delete val="0"/>
        <c:axPos val="l"/>
        <c:majorGridlines>
          <c:spPr>
            <a:ln w="13872">
              <a:solidFill>
                <a:schemeClr val="tx1"/>
              </a:solidFill>
              <a:prstDash val="solid"/>
            </a:ln>
          </c:spPr>
        </c:majorGridlines>
        <c:minorGridlines>
          <c:spPr>
            <a:ln cmpd="dbl">
              <a:prstDash val="sysDot"/>
            </a:ln>
          </c:spPr>
        </c:minorGridlines>
        <c:numFmt formatCode="0%" sourceLinked="0"/>
        <c:majorTickMark val="out"/>
        <c:minorTickMark val="none"/>
        <c:tickLblPos val="nextTo"/>
        <c:spPr>
          <a:ln w="13872">
            <a:solidFill>
              <a:schemeClr val="tx1"/>
            </a:solidFill>
            <a:prstDash val="solid"/>
          </a:ln>
        </c:spPr>
        <c:txPr>
          <a:bodyPr rot="0" vert="horz"/>
          <a:lstStyle/>
          <a:p>
            <a:pPr>
              <a:defRPr sz="2076" b="1" i="0" u="none" strike="noStrike" baseline="0">
                <a:solidFill>
                  <a:schemeClr val="tx1"/>
                </a:solidFill>
                <a:latin typeface="Times New Roman"/>
                <a:ea typeface="Times New Roman"/>
                <a:cs typeface="Times New Roman"/>
              </a:defRPr>
            </a:pPr>
            <a:endParaRPr lang="en-US"/>
          </a:p>
        </c:txPr>
        <c:crossAx val="454835872"/>
        <c:crosses val="autoZero"/>
        <c:crossBetween val="midCat"/>
        <c:majorUnit val="0.1"/>
      </c:valAx>
      <c:spPr>
        <a:noFill/>
        <a:ln w="13872">
          <a:solidFill>
            <a:schemeClr val="tx1"/>
          </a:solidFill>
          <a:prstDash val="solid"/>
        </a:ln>
      </c:spPr>
    </c:plotArea>
    <c:legend>
      <c:legendPos val="b"/>
      <c:layout>
        <c:manualLayout>
          <c:xMode val="edge"/>
          <c:yMode val="edge"/>
          <c:x val="0.27488146321904777"/>
          <c:y val="0.91220549486108748"/>
          <c:w val="0.45142184420880221"/>
          <c:h val="7.2805214416691078E-2"/>
        </c:manualLayout>
      </c:layout>
      <c:overlay val="0"/>
      <c:spPr>
        <a:noFill/>
        <a:ln w="13872">
          <a:solidFill>
            <a:schemeClr val="tx1"/>
          </a:solidFill>
          <a:prstDash val="solid"/>
        </a:ln>
      </c:spPr>
      <c:txPr>
        <a:bodyPr/>
        <a:lstStyle/>
        <a:p>
          <a:pPr>
            <a:defRPr sz="1808"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2076"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6683685006321"/>
          <c:y val="5.0239132041308282E-2"/>
          <c:w val="0.6738164876467011"/>
          <c:h val="0.72966507177033491"/>
        </c:manualLayout>
      </c:layout>
      <c:lineChart>
        <c:grouping val="standard"/>
        <c:varyColors val="0"/>
        <c:ser>
          <c:idx val="2"/>
          <c:order val="0"/>
          <c:tx>
            <c:strRef>
              <c:f>Sheet1!$A$2</c:f>
              <c:strCache>
                <c:ptCount val="1"/>
                <c:pt idx="0">
                  <c:v>2017</c:v>
                </c:pt>
              </c:strCache>
            </c:strRef>
          </c:tx>
          <c:spPr>
            <a:ln w="45696">
              <a:solidFill>
                <a:srgbClr val="3333CC"/>
              </a:solidFill>
              <a:prstDash val="solid"/>
            </a:ln>
          </c:spPr>
          <c:marker>
            <c:symbol val="square"/>
            <c:size val="17"/>
            <c:spPr>
              <a:noFill/>
              <a:ln w="11424">
                <a:noFill/>
              </a:ln>
            </c:spPr>
          </c:marker>
          <c:dPt>
            <c:idx val="9"/>
            <c:bubble3D val="0"/>
            <c:spPr>
              <a:ln w="45696">
                <a:solidFill>
                  <a:srgbClr val="0000FF"/>
                </a:solidFill>
                <a:prstDash val="solid"/>
              </a:ln>
            </c:spPr>
          </c:dPt>
          <c:dPt>
            <c:idx val="12"/>
            <c:bubble3D val="0"/>
            <c:spPr>
              <a:ln w="45696">
                <a:solidFill>
                  <a:srgbClr val="0000FF"/>
                </a:solidFill>
                <a:prstDash val="solid"/>
              </a:ln>
            </c:spPr>
          </c:dPt>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0.1717635690387643"/>
                  <c:y val="1.89329282382388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layout>
                <c:manualLayout>
                  <c:x val="-0.19441162490824862"/>
                  <c:y val="2.7047040340341154E-3"/>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a:solidFill>
                      <a:srgbClr val="0000FF"/>
                    </a:solidFill>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 JAN </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Sheet1!$B$2:$N$2</c:f>
              <c:numCache>
                <c:formatCode>"$"#,##0_);\("$"#,##0\)</c:formatCode>
                <c:ptCount val="13"/>
                <c:pt idx="0" formatCode="_(* #,##0_);_(* \(#,##0\);_(* &quot;-&quot;_);_(@_)">
                  <c:v>0</c:v>
                </c:pt>
                <c:pt idx="1">
                  <c:v>14622605</c:v>
                </c:pt>
                <c:pt idx="2">
                  <c:v>27861712</c:v>
                </c:pt>
                <c:pt idx="3">
                  <c:v>48000708</c:v>
                </c:pt>
                <c:pt idx="4">
                  <c:v>62351562</c:v>
                </c:pt>
                <c:pt idx="5">
                  <c:v>75549321</c:v>
                </c:pt>
                <c:pt idx="6">
                  <c:v>90696847</c:v>
                </c:pt>
                <c:pt idx="7">
                  <c:v>113918433</c:v>
                </c:pt>
                <c:pt idx="8">
                  <c:v>129147404</c:v>
                </c:pt>
                <c:pt idx="9">
                  <c:v>152948514</c:v>
                </c:pt>
                <c:pt idx="10">
                  <c:v>167561321</c:v>
                </c:pt>
                <c:pt idx="11">
                  <c:v>178427141</c:v>
                </c:pt>
                <c:pt idx="12">
                  <c:v>193689741</c:v>
                </c:pt>
              </c:numCache>
            </c:numRef>
          </c:val>
          <c:smooth val="0"/>
        </c:ser>
        <c:ser>
          <c:idx val="3"/>
          <c:order val="1"/>
          <c:tx>
            <c:strRef>
              <c:f>Sheet1!$A$3</c:f>
              <c:strCache>
                <c:ptCount val="1"/>
                <c:pt idx="0">
                  <c:v>2017 Budget</c:v>
                </c:pt>
              </c:strCache>
            </c:strRef>
          </c:tx>
          <c:spPr>
            <a:ln w="45696">
              <a:solidFill>
                <a:srgbClr val="339933"/>
              </a:solidFill>
              <a:prstDash val="solid"/>
            </a:ln>
          </c:spPr>
          <c:marker>
            <c:symbol val="square"/>
            <c:size val="17"/>
            <c:spPr>
              <a:noFill/>
              <a:ln w="11424">
                <a:noFill/>
              </a:ln>
            </c:spPr>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4.2728143199436758E-4"/>
                  <c:y val="1.89329282382388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layout>
                <c:manualLayout>
                  <c:x val="-1.6888673094989506E-2"/>
                  <c:y val="1.081881613613647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a:solidFill>
                      <a:srgbClr val="33993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 JAN </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Sheet1!$B$3:$N$3</c:f>
              <c:numCache>
                <c:formatCode>"$"#,##0_);\("$"#,##0\)</c:formatCode>
                <c:ptCount val="13"/>
                <c:pt idx="0" formatCode="_(* #,##0_);_(* \(#,##0\);_(* &quot;-&quot;_);_(@_)">
                  <c:v>0</c:v>
                </c:pt>
                <c:pt idx="1">
                  <c:v>16002240.333333334</c:v>
                </c:pt>
                <c:pt idx="2">
                  <c:v>32004480.666666668</c:v>
                </c:pt>
                <c:pt idx="3">
                  <c:v>48006721</c:v>
                </c:pt>
                <c:pt idx="4">
                  <c:v>64008961.333333336</c:v>
                </c:pt>
                <c:pt idx="5">
                  <c:v>80011201.666666672</c:v>
                </c:pt>
                <c:pt idx="6">
                  <c:v>96013442</c:v>
                </c:pt>
                <c:pt idx="7">
                  <c:v>112015682.33333333</c:v>
                </c:pt>
                <c:pt idx="8">
                  <c:v>128017922.66666666</c:v>
                </c:pt>
                <c:pt idx="9">
                  <c:v>145537413</c:v>
                </c:pt>
                <c:pt idx="10">
                  <c:v>161708236.66666666</c:v>
                </c:pt>
                <c:pt idx="11">
                  <c:v>177879060.33333331</c:v>
                </c:pt>
                <c:pt idx="12">
                  <c:v>194049883.99999997</c:v>
                </c:pt>
              </c:numCache>
            </c:numRef>
          </c:val>
          <c:smooth val="0"/>
        </c:ser>
        <c:ser>
          <c:idx val="0"/>
          <c:order val="2"/>
          <c:tx>
            <c:strRef>
              <c:f>Sheet1!$A$4</c:f>
              <c:strCache>
                <c:ptCount val="1"/>
                <c:pt idx="0">
                  <c:v>2016</c:v>
                </c:pt>
              </c:strCache>
            </c:strRef>
          </c:tx>
          <c:spPr>
            <a:ln w="45720">
              <a:solidFill>
                <a:srgbClr val="FF0000"/>
              </a:solidFill>
            </a:ln>
          </c:spPr>
          <c:marker>
            <c:spPr>
              <a:noFill/>
              <a:ln w="19050">
                <a:noFill/>
              </a:ln>
            </c:spPr>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0"/>
                  <c:y val="-8.1141121021023645E-3"/>
                </c:manualLayout>
              </c:layout>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spPr>
                <a:noFill/>
                <a:ln>
                  <a:noFill/>
                </a:ln>
                <a:effectLst/>
              </c:spPr>
              <c:txPr>
                <a:bodyPr wrap="square" lIns="38100" tIns="19050" rIns="38100" bIns="19050" anchor="ctr">
                  <a:noAutofit/>
                </a:bodyPr>
                <a:lstStyle/>
                <a:p>
                  <a:pPr>
                    <a:defRPr>
                      <a:solidFill>
                        <a:srgbClr val="FF0000"/>
                      </a:solidFill>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783911867319723"/>
                      <c:h val="9.8573045004784351E-2"/>
                    </c:manualLayout>
                  </c15:layout>
                </c:ext>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layout>
                <c:manualLayout>
                  <c:x val="-4.529611173896885E-3"/>
                  <c:y val="3.245644840840945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 JAN </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Sheet1!$B$4:$N$4</c:f>
              <c:numCache>
                <c:formatCode>"$"#,##0_);\("$"#,##0\)</c:formatCode>
                <c:ptCount val="13"/>
                <c:pt idx="0" formatCode="_(* #,##0_);_(* \(#,##0\);_(* &quot;-&quot;_);_(@_)">
                  <c:v>0</c:v>
                </c:pt>
                <c:pt idx="1">
                  <c:v>14834262</c:v>
                </c:pt>
                <c:pt idx="2">
                  <c:v>29428033</c:v>
                </c:pt>
                <c:pt idx="3">
                  <c:v>49551986</c:v>
                </c:pt>
                <c:pt idx="4">
                  <c:v>61965845</c:v>
                </c:pt>
                <c:pt idx="5">
                  <c:v>75285102</c:v>
                </c:pt>
                <c:pt idx="6">
                  <c:v>89038647</c:v>
                </c:pt>
                <c:pt idx="7">
                  <c:v>110920567</c:v>
                </c:pt>
                <c:pt idx="8">
                  <c:v>126098448</c:v>
                </c:pt>
                <c:pt idx="9">
                  <c:v>148979428</c:v>
                </c:pt>
                <c:pt idx="10">
                  <c:v>162446609</c:v>
                </c:pt>
                <c:pt idx="11">
                  <c:v>175029478</c:v>
                </c:pt>
                <c:pt idx="12">
                  <c:v>190254768</c:v>
                </c:pt>
              </c:numCache>
            </c:numRef>
          </c:val>
          <c:smooth val="1"/>
        </c:ser>
        <c:dLbls>
          <c:showLegendKey val="0"/>
          <c:showVal val="0"/>
          <c:showCatName val="0"/>
          <c:showSerName val="0"/>
          <c:showPercent val="0"/>
          <c:showBubbleSize val="0"/>
        </c:dLbls>
        <c:marker val="1"/>
        <c:smooth val="0"/>
        <c:axId val="454087520"/>
        <c:axId val="453602712"/>
      </c:lineChart>
      <c:catAx>
        <c:axId val="454087520"/>
        <c:scaling>
          <c:orientation val="minMax"/>
        </c:scaling>
        <c:delete val="0"/>
        <c:axPos val="b"/>
        <c:numFmt formatCode="General" sourceLinked="1"/>
        <c:majorTickMark val="out"/>
        <c:minorTickMark val="none"/>
        <c:tickLblPos val="nextTo"/>
        <c:spPr>
          <a:ln w="15232">
            <a:solidFill>
              <a:schemeClr val="tx1"/>
            </a:solidFill>
            <a:prstDash val="solid"/>
          </a:ln>
        </c:spPr>
        <c:txPr>
          <a:bodyPr rot="0" vert="horz"/>
          <a:lstStyle/>
          <a:p>
            <a:pPr>
              <a:defRPr sz="1439" b="1" i="0" u="none" strike="noStrike" baseline="0">
                <a:solidFill>
                  <a:schemeClr val="tx1"/>
                </a:solidFill>
                <a:latin typeface="Times New Roman"/>
                <a:ea typeface="Times New Roman"/>
                <a:cs typeface="Times New Roman"/>
              </a:defRPr>
            </a:pPr>
            <a:endParaRPr lang="en-US"/>
          </a:p>
        </c:txPr>
        <c:crossAx val="453602712"/>
        <c:crossesAt val="0"/>
        <c:auto val="1"/>
        <c:lblAlgn val="ctr"/>
        <c:lblOffset val="100"/>
        <c:tickLblSkip val="1"/>
        <c:tickMarkSkip val="1"/>
        <c:noMultiLvlLbl val="0"/>
      </c:catAx>
      <c:valAx>
        <c:axId val="453602712"/>
        <c:scaling>
          <c:orientation val="minMax"/>
          <c:max val="200000000"/>
          <c:min val="0"/>
        </c:scaling>
        <c:delete val="0"/>
        <c:axPos val="l"/>
        <c:majorGridlines>
          <c:spPr>
            <a:ln w="15240" cmpd="sng">
              <a:solidFill>
                <a:schemeClr val="tx1"/>
              </a:solidFill>
              <a:prstDash val="solid"/>
            </a:ln>
          </c:spPr>
        </c:majorGridlines>
        <c:minorGridlines>
          <c:spPr>
            <a:ln cmpd="dbl">
              <a:solidFill>
                <a:schemeClr val="bg2"/>
              </a:solidFill>
              <a:prstDash val="sysDot"/>
            </a:ln>
          </c:spPr>
        </c:minorGridlines>
        <c:numFmt formatCode="\$#,##0" sourceLinked="0"/>
        <c:majorTickMark val="out"/>
        <c:minorTickMark val="none"/>
        <c:tickLblPos val="nextTo"/>
        <c:spPr>
          <a:ln w="15232">
            <a:solidFill>
              <a:schemeClr val="tx1"/>
            </a:solidFill>
            <a:prstDash val="solid"/>
          </a:ln>
        </c:spPr>
        <c:txPr>
          <a:bodyPr rot="0" vert="horz"/>
          <a:lstStyle/>
          <a:p>
            <a:pPr>
              <a:defRPr sz="2159" b="1" i="0" u="none" strike="noStrike" baseline="0">
                <a:solidFill>
                  <a:schemeClr val="tx1"/>
                </a:solidFill>
                <a:latin typeface="Times New Roman"/>
                <a:ea typeface="Times New Roman"/>
                <a:cs typeface="Times New Roman"/>
              </a:defRPr>
            </a:pPr>
            <a:endParaRPr lang="en-US"/>
          </a:p>
        </c:txPr>
        <c:crossAx val="454087520"/>
        <c:crosses val="autoZero"/>
        <c:crossBetween val="midCat"/>
        <c:majorUnit val="20000000"/>
        <c:minorUnit val="5000000"/>
      </c:valAx>
      <c:spPr>
        <a:noFill/>
        <a:ln w="15232">
          <a:solidFill>
            <a:schemeClr val="tx1"/>
          </a:solidFill>
          <a:prstDash val="solid"/>
        </a:ln>
      </c:spPr>
    </c:plotArea>
    <c:legend>
      <c:legendPos val="b"/>
      <c:overlay val="0"/>
      <c:spPr>
        <a:noFill/>
        <a:ln w="15232">
          <a:solidFill>
            <a:schemeClr val="tx1"/>
          </a:solidFill>
          <a:prstDash val="solid"/>
        </a:ln>
      </c:spPr>
      <c:txPr>
        <a:bodyPr/>
        <a:lstStyle/>
        <a:p>
          <a:pPr>
            <a:defRPr sz="1985"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203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55924170616113"/>
          <c:y val="9.421841541755889E-2"/>
          <c:w val="0.79274304765372539"/>
          <c:h val="0.73447537473233404"/>
        </c:manualLayout>
      </c:layout>
      <c:lineChart>
        <c:grouping val="standard"/>
        <c:varyColors val="0"/>
        <c:ser>
          <c:idx val="0"/>
          <c:order val="0"/>
          <c:tx>
            <c:strRef>
              <c:f>Sheet1!$A$2</c:f>
              <c:strCache>
                <c:ptCount val="1"/>
                <c:pt idx="0">
                  <c:v>2017</c:v>
                </c:pt>
              </c:strCache>
            </c:strRef>
          </c:tx>
          <c:spPr>
            <a:ln w="41615">
              <a:solidFill>
                <a:srgbClr val="0000FF"/>
              </a:solidFill>
              <a:prstDash val="solid"/>
            </a:ln>
          </c:spPr>
          <c:marker>
            <c:symbol val="none"/>
          </c:marker>
          <c:dLbls>
            <c:dLbl>
              <c:idx val="0"/>
              <c:delete val="1"/>
              <c:extLst>
                <c:ext xmlns:c15="http://schemas.microsoft.com/office/drawing/2012/chart" uri="{CE6537A1-D6FC-4f65-9D91-7224C49458BB}"/>
              </c:extLst>
            </c:dLbl>
            <c:dLbl>
              <c:idx val="5"/>
              <c:layout>
                <c:manualLayout>
                  <c:x val="-0.13877281416412554"/>
                  <c:y val="-1.0443864229765013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w="27743">
                <a:noFill/>
              </a:ln>
            </c:spPr>
            <c:txPr>
              <a:bodyPr/>
              <a:lstStyle/>
              <a:p>
                <a:pPr>
                  <a:defRPr sz="1749" b="1" i="0" u="none" strike="noStrike" baseline="0">
                    <a:solidFill>
                      <a:srgbClr val="0000FF"/>
                    </a:solidFill>
                    <a:latin typeface="Arial"/>
                    <a:ea typeface="Arial"/>
                    <a:cs typeface="Arial"/>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JAN</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Sheet1!$B$2:$N$2</c:f>
              <c:numCache>
                <c:formatCode>General</c:formatCode>
                <c:ptCount val="13"/>
                <c:pt idx="0">
                  <c:v>0</c:v>
                </c:pt>
                <c:pt idx="1">
                  <c:v>7.2959999999999997E-2</c:v>
                </c:pt>
                <c:pt idx="2">
                  <c:v>0.14605000000000001</c:v>
                </c:pt>
                <c:pt idx="3">
                  <c:v>0.24124999999999999</c:v>
                </c:pt>
                <c:pt idx="4">
                  <c:v>0.32129000000000002</c:v>
                </c:pt>
                <c:pt idx="5">
                  <c:v>0.39633000000000002</c:v>
                </c:pt>
                <c:pt idx="6">
                  <c:v>0.48798000000000002</c:v>
                </c:pt>
                <c:pt idx="7">
                  <c:v>0.59153999999999995</c:v>
                </c:pt>
                <c:pt idx="8">
                  <c:v>0.66874999999999996</c:v>
                </c:pt>
                <c:pt idx="9">
                  <c:v>0.73521000000000003</c:v>
                </c:pt>
                <c:pt idx="10">
                  <c:v>0.81689999999999996</c:v>
                </c:pt>
                <c:pt idx="11">
                  <c:v>0.89698</c:v>
                </c:pt>
                <c:pt idx="12">
                  <c:v>1.00288</c:v>
                </c:pt>
              </c:numCache>
            </c:numRef>
          </c:val>
          <c:smooth val="1"/>
        </c:ser>
        <c:ser>
          <c:idx val="3"/>
          <c:order val="1"/>
          <c:tx>
            <c:strRef>
              <c:f>Sheet1!$A$3</c:f>
              <c:strCache>
                <c:ptCount val="1"/>
                <c:pt idx="0">
                  <c:v>2017 Budget</c:v>
                </c:pt>
              </c:strCache>
            </c:strRef>
          </c:tx>
          <c:spPr>
            <a:ln w="41615">
              <a:solidFill>
                <a:srgbClr val="339966"/>
              </a:solidFill>
              <a:prstDash val="solid"/>
            </a:ln>
          </c:spPr>
          <c:marker>
            <c:symbol val="none"/>
          </c:marker>
          <c:dLbls>
            <c:dLbl>
              <c:idx val="0"/>
              <c:delete val="1"/>
              <c:extLst>
                <c:ext xmlns:c15="http://schemas.microsoft.com/office/drawing/2012/chart" uri="{CE6537A1-D6FC-4f65-9D91-7224C49458BB}"/>
              </c:extLst>
            </c:dLbl>
            <c:dLbl>
              <c:idx val="3"/>
              <c:layout>
                <c:manualLayout>
                  <c:x val="-4.7410905284238317E-2"/>
                  <c:y val="-2.610966057441253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4.7410905284238317E-2"/>
                  <c:y val="-1.044386422976501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layout>
                <c:manualLayout>
                  <c:x val="-2.1399344590596697E-2"/>
                  <c:y val="-2.610966057441253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3.8740385053024545E-2"/>
                  <c:y val="-1.827676240208877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9"/>
              <c:layout>
                <c:manualLayout>
                  <c:x val="-4.7410905284238317E-2"/>
                  <c:y val="-1.3054830287206278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layout>
                <c:manualLayout>
                  <c:x val="-4.7410905284238317E-2"/>
                  <c:y val="-1.044386422976503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1"/>
              <c:layout>
                <c:manualLayout>
                  <c:x val="-4.7410905284238317E-2"/>
                  <c:y val="-1.305483028720626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2"/>
              <c:layout>
                <c:manualLayout>
                  <c:x val="-4.2049633607937842E-2"/>
                  <c:y val="-2.6109660574412531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w="27743">
                <a:noFill/>
              </a:ln>
            </c:spPr>
            <c:txPr>
              <a:bodyPr/>
              <a:lstStyle/>
              <a:p>
                <a:pPr>
                  <a:defRPr sz="1694" b="1" i="0" u="none" strike="noStrike" baseline="0">
                    <a:solidFill>
                      <a:srgbClr val="339966"/>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JAN</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Sheet1!$B$3:$N$3</c:f>
              <c:numCache>
                <c:formatCode>General</c:formatCode>
                <c:ptCount val="13"/>
                <c:pt idx="0">
                  <c:v>0</c:v>
                </c:pt>
                <c:pt idx="1">
                  <c:v>8.3330000000000001E-2</c:v>
                </c:pt>
                <c:pt idx="2">
                  <c:v>0.16669999999999999</c:v>
                </c:pt>
                <c:pt idx="3">
                  <c:v>0.25</c:v>
                </c:pt>
                <c:pt idx="4">
                  <c:v>0.33300000000000002</c:v>
                </c:pt>
                <c:pt idx="5">
                  <c:v>0.41666999999999998</c:v>
                </c:pt>
                <c:pt idx="6">
                  <c:v>0.5</c:v>
                </c:pt>
                <c:pt idx="7">
                  <c:v>0.58330000000000004</c:v>
                </c:pt>
                <c:pt idx="8">
                  <c:v>0.66669999999999996</c:v>
                </c:pt>
                <c:pt idx="9">
                  <c:v>0.75</c:v>
                </c:pt>
                <c:pt idx="10">
                  <c:v>0.83330000000000004</c:v>
                </c:pt>
                <c:pt idx="11">
                  <c:v>0.91669999999999996</c:v>
                </c:pt>
                <c:pt idx="12">
                  <c:v>1</c:v>
                </c:pt>
              </c:numCache>
            </c:numRef>
          </c:val>
          <c:smooth val="0"/>
        </c:ser>
        <c:ser>
          <c:idx val="1"/>
          <c:order val="2"/>
          <c:tx>
            <c:strRef>
              <c:f>Sheet1!$A$4</c:f>
              <c:strCache>
                <c:ptCount val="1"/>
                <c:pt idx="0">
                  <c:v>2016</c:v>
                </c:pt>
              </c:strCache>
            </c:strRef>
          </c:tx>
          <c:spPr>
            <a:ln w="41615">
              <a:solidFill>
                <a:srgbClr val="FF0000"/>
              </a:solidFill>
              <a:prstDash val="solid"/>
            </a:ln>
          </c:spPr>
          <c:marker>
            <c:symbol val="none"/>
          </c:marker>
          <c:dLbls>
            <c:dLbl>
              <c:idx val="0"/>
              <c:delete val="1"/>
              <c:extLst>
                <c:ext xmlns:c15="http://schemas.microsoft.com/office/drawing/2012/chart" uri="{CE6537A1-D6FC-4f65-9D91-7224C49458BB}"/>
              </c:extLst>
            </c:dLbl>
            <c:dLbl>
              <c:idx val="5"/>
              <c:layout>
                <c:manualLayout>
                  <c:x val="-1.0597180085288318E-16"/>
                  <c:y val="-1.566579634464754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1.0597180085288318E-16"/>
                  <c:y val="1.5665796344647473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w="27743">
                <a:noFill/>
              </a:ln>
            </c:spPr>
            <c:txPr>
              <a:bodyPr/>
              <a:lstStyle/>
              <a:p>
                <a:pPr>
                  <a:defRPr sz="1749" b="1" i="0" u="none" strike="noStrike" baseline="0">
                    <a:solidFill>
                      <a:srgbClr val="FF0000"/>
                    </a:solidFill>
                    <a:latin typeface="Arial"/>
                    <a:ea typeface="Arial"/>
                    <a:cs typeface="Arial"/>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JAN</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Sheet1!$B$4:$N$4</c:f>
              <c:numCache>
                <c:formatCode>General</c:formatCode>
                <c:ptCount val="13"/>
                <c:pt idx="0">
                  <c:v>0</c:v>
                </c:pt>
                <c:pt idx="1">
                  <c:v>7.424E-2</c:v>
                </c:pt>
                <c:pt idx="2">
                  <c:v>0.14596999999999999</c:v>
                </c:pt>
                <c:pt idx="3">
                  <c:v>0.24862999999999999</c:v>
                </c:pt>
                <c:pt idx="4">
                  <c:v>0.32186999999999999</c:v>
                </c:pt>
                <c:pt idx="5">
                  <c:v>0.4037</c:v>
                </c:pt>
                <c:pt idx="6">
                  <c:v>0.49397999999999997</c:v>
                </c:pt>
                <c:pt idx="7">
                  <c:v>0.58528999999999998</c:v>
                </c:pt>
                <c:pt idx="8">
                  <c:v>0.66347999999999996</c:v>
                </c:pt>
                <c:pt idx="9">
                  <c:v>0.73677999999999999</c:v>
                </c:pt>
                <c:pt idx="10">
                  <c:v>0.81696999999999997</c:v>
                </c:pt>
                <c:pt idx="11">
                  <c:v>0.89370000000000005</c:v>
                </c:pt>
                <c:pt idx="12">
                  <c:v>0.99836999999999998</c:v>
                </c:pt>
              </c:numCache>
            </c:numRef>
          </c:val>
          <c:smooth val="1"/>
        </c:ser>
        <c:dLbls>
          <c:showLegendKey val="0"/>
          <c:showVal val="0"/>
          <c:showCatName val="0"/>
          <c:showSerName val="0"/>
          <c:showPercent val="0"/>
          <c:showBubbleSize val="0"/>
        </c:dLbls>
        <c:hiLowLines>
          <c:spPr>
            <a:ln w="13872">
              <a:noFill/>
              <a:prstDash val="solid"/>
            </a:ln>
          </c:spPr>
        </c:hiLowLines>
        <c:smooth val="0"/>
        <c:axId val="455575384"/>
        <c:axId val="455575776"/>
      </c:lineChart>
      <c:catAx>
        <c:axId val="455575384"/>
        <c:scaling>
          <c:orientation val="minMax"/>
        </c:scaling>
        <c:delete val="0"/>
        <c:axPos val="t"/>
        <c:numFmt formatCode="General" sourceLinked="1"/>
        <c:majorTickMark val="out"/>
        <c:minorTickMark val="none"/>
        <c:tickLblPos val="nextTo"/>
        <c:spPr>
          <a:ln w="13872">
            <a:solidFill>
              <a:schemeClr val="tx1"/>
            </a:solidFill>
            <a:prstDash val="solid"/>
          </a:ln>
        </c:spPr>
        <c:txPr>
          <a:bodyPr rot="0" vert="horz"/>
          <a:lstStyle/>
          <a:p>
            <a:pPr>
              <a:defRPr sz="1310" b="1" i="0" u="none" strike="noStrike" baseline="0">
                <a:solidFill>
                  <a:schemeClr val="tx1"/>
                </a:solidFill>
                <a:latin typeface="Times New Roman"/>
                <a:ea typeface="Times New Roman"/>
                <a:cs typeface="Times New Roman"/>
              </a:defRPr>
            </a:pPr>
            <a:endParaRPr lang="en-US"/>
          </a:p>
        </c:txPr>
        <c:crossAx val="455575776"/>
        <c:crosses val="max"/>
        <c:auto val="1"/>
        <c:lblAlgn val="ctr"/>
        <c:lblOffset val="100"/>
        <c:tickLblSkip val="1"/>
        <c:tickMarkSkip val="1"/>
        <c:noMultiLvlLbl val="0"/>
      </c:catAx>
      <c:valAx>
        <c:axId val="455575776"/>
        <c:scaling>
          <c:orientation val="minMax"/>
          <c:max val="1.1000000000000001"/>
          <c:min val="0"/>
        </c:scaling>
        <c:delete val="0"/>
        <c:axPos val="l"/>
        <c:majorGridlines>
          <c:spPr>
            <a:ln w="15240">
              <a:solidFill>
                <a:schemeClr val="tx1"/>
              </a:solidFill>
              <a:prstDash val="solid"/>
            </a:ln>
          </c:spPr>
        </c:majorGridlines>
        <c:minorGridlines>
          <c:spPr>
            <a:ln cmpd="dbl">
              <a:prstDash val="sysDot"/>
            </a:ln>
          </c:spPr>
        </c:minorGridlines>
        <c:numFmt formatCode="0%" sourceLinked="0"/>
        <c:majorTickMark val="out"/>
        <c:minorTickMark val="none"/>
        <c:tickLblPos val="nextTo"/>
        <c:spPr>
          <a:ln w="13872">
            <a:solidFill>
              <a:schemeClr val="tx1"/>
            </a:solidFill>
            <a:prstDash val="solid"/>
          </a:ln>
        </c:spPr>
        <c:txPr>
          <a:bodyPr rot="0" vert="horz"/>
          <a:lstStyle/>
          <a:p>
            <a:pPr>
              <a:defRPr sz="2076" b="1" i="0" u="none" strike="noStrike" baseline="0">
                <a:solidFill>
                  <a:schemeClr val="tx1"/>
                </a:solidFill>
                <a:latin typeface="Times New Roman"/>
                <a:ea typeface="Times New Roman"/>
                <a:cs typeface="Times New Roman"/>
              </a:defRPr>
            </a:pPr>
            <a:endParaRPr lang="en-US"/>
          </a:p>
        </c:txPr>
        <c:crossAx val="455575384"/>
        <c:crosses val="autoZero"/>
        <c:crossBetween val="midCat"/>
        <c:majorUnit val="0.1"/>
      </c:valAx>
      <c:spPr>
        <a:noFill/>
        <a:ln w="13872">
          <a:solidFill>
            <a:schemeClr val="tx1"/>
          </a:solidFill>
          <a:prstDash val="solid"/>
        </a:ln>
      </c:spPr>
    </c:plotArea>
    <c:legend>
      <c:legendPos val="b"/>
      <c:layout>
        <c:manualLayout>
          <c:xMode val="edge"/>
          <c:yMode val="edge"/>
          <c:x val="0.27488146321904777"/>
          <c:y val="0.91220549486108748"/>
          <c:w val="0.45142184420880221"/>
          <c:h val="7.2805214416691078E-2"/>
        </c:manualLayout>
      </c:layout>
      <c:overlay val="0"/>
      <c:spPr>
        <a:noFill/>
        <a:ln w="13872">
          <a:solidFill>
            <a:schemeClr val="tx1"/>
          </a:solidFill>
          <a:prstDash val="solid"/>
        </a:ln>
      </c:spPr>
      <c:txPr>
        <a:bodyPr/>
        <a:lstStyle/>
        <a:p>
          <a:pPr>
            <a:defRPr sz="1808"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2076"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120985249422068"/>
          <c:y val="6.4342611498536206E-2"/>
          <c:w val="0.6763709100145473"/>
          <c:h val="0.76066350710900477"/>
        </c:manualLayout>
      </c:layout>
      <c:lineChart>
        <c:grouping val="standard"/>
        <c:varyColors val="0"/>
        <c:ser>
          <c:idx val="0"/>
          <c:order val="0"/>
          <c:tx>
            <c:strRef>
              <c:f>Sheet1!$A$2</c:f>
              <c:strCache>
                <c:ptCount val="1"/>
                <c:pt idx="0">
                  <c:v>2017</c:v>
                </c:pt>
              </c:strCache>
            </c:strRef>
          </c:tx>
          <c:spPr>
            <a:ln w="44450">
              <a:solidFill>
                <a:srgbClr val="0000FF"/>
              </a:solidFill>
              <a:prstDash val="solid"/>
            </a:ln>
          </c:spPr>
          <c:marker>
            <c:symbol val="square"/>
            <c:size val="16"/>
            <c:spPr>
              <a:noFill/>
              <a:ln w="10646">
                <a:noFill/>
              </a:ln>
            </c:spPr>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0.18897168405365128"/>
                  <c:y val="1.110433241649727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layout>
                <c:manualLayout>
                  <c:x val="-0.15607050236455167"/>
                  <c:y val="8.3282493123729463E-3"/>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layout>
                <c:manualLayout>
                  <c:x val="-0.19481863947334463"/>
                  <c:y val="-6.3617836217509616E-18"/>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a:solidFill>
                      <a:srgbClr val="0000FF"/>
                    </a:solidFill>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 JAN </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Sheet1!$B$2:$N$2</c:f>
              <c:numCache>
                <c:formatCode>"$"#,##0</c:formatCode>
                <c:ptCount val="13"/>
                <c:pt idx="0" formatCode="General">
                  <c:v>0</c:v>
                </c:pt>
                <c:pt idx="1">
                  <c:v>14063361</c:v>
                </c:pt>
                <c:pt idx="2">
                  <c:v>28153556</c:v>
                </c:pt>
                <c:pt idx="3">
                  <c:v>46504714</c:v>
                </c:pt>
                <c:pt idx="4">
                  <c:v>61933867</c:v>
                </c:pt>
                <c:pt idx="5">
                  <c:v>76397805</c:v>
                </c:pt>
                <c:pt idx="6">
                  <c:v>94065219</c:v>
                </c:pt>
                <c:pt idx="7">
                  <c:v>114027476</c:v>
                </c:pt>
                <c:pt idx="8">
                  <c:v>128912600</c:v>
                </c:pt>
                <c:pt idx="9">
                  <c:v>143187313</c:v>
                </c:pt>
                <c:pt idx="10">
                  <c:v>159097431</c:v>
                </c:pt>
                <c:pt idx="11">
                  <c:v>174693294</c:v>
                </c:pt>
                <c:pt idx="12">
                  <c:v>194230599</c:v>
                </c:pt>
              </c:numCache>
            </c:numRef>
          </c:val>
          <c:smooth val="1"/>
        </c:ser>
        <c:ser>
          <c:idx val="3"/>
          <c:order val="1"/>
          <c:tx>
            <c:strRef>
              <c:f>Sheet1!$A$3</c:f>
              <c:strCache>
                <c:ptCount val="1"/>
                <c:pt idx="0">
                  <c:v>2017 Budget</c:v>
                </c:pt>
              </c:strCache>
            </c:strRef>
          </c:tx>
          <c:spPr>
            <a:ln w="42583">
              <a:solidFill>
                <a:srgbClr val="339966"/>
              </a:solidFill>
              <a:prstDash val="solid"/>
            </a:ln>
          </c:spPr>
          <c:marker>
            <c:symbol val="none"/>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8.4053651266766075E-2"/>
                  <c:y val="-5.5521662082486387E-3"/>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layout>
                <c:manualLayout>
                  <c:x val="-1.6294049309410093E-2"/>
                  <c:y val="-1.110433241649727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a:solidFill>
                      <a:srgbClr val="33993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 JAN </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Sheet1!$B$3:$N$3</c:f>
              <c:numCache>
                <c:formatCode>"$"#,##0</c:formatCode>
                <c:ptCount val="13"/>
                <c:pt idx="0" formatCode="General">
                  <c:v>0</c:v>
                </c:pt>
                <c:pt idx="1">
                  <c:v>16063774.166666666</c:v>
                </c:pt>
                <c:pt idx="2">
                  <c:v>32127548.333333332</c:v>
                </c:pt>
                <c:pt idx="3">
                  <c:v>48191322.5</c:v>
                </c:pt>
                <c:pt idx="4">
                  <c:v>64255096.666666664</c:v>
                </c:pt>
                <c:pt idx="5">
                  <c:v>80318870.833333328</c:v>
                </c:pt>
                <c:pt idx="6">
                  <c:v>96382645</c:v>
                </c:pt>
                <c:pt idx="7">
                  <c:v>112446419.16666667</c:v>
                </c:pt>
                <c:pt idx="8">
                  <c:v>128510193.33333334</c:v>
                </c:pt>
                <c:pt idx="9">
                  <c:v>146068181.25</c:v>
                </c:pt>
                <c:pt idx="10">
                  <c:v>162297979</c:v>
                </c:pt>
                <c:pt idx="11">
                  <c:v>178527777</c:v>
                </c:pt>
                <c:pt idx="12">
                  <c:v>193672575</c:v>
                </c:pt>
              </c:numCache>
            </c:numRef>
          </c:val>
          <c:smooth val="0"/>
        </c:ser>
        <c:ser>
          <c:idx val="1"/>
          <c:order val="2"/>
          <c:tx>
            <c:strRef>
              <c:f>Sheet1!$A$4</c:f>
              <c:strCache>
                <c:ptCount val="1"/>
                <c:pt idx="0">
                  <c:v>2016</c:v>
                </c:pt>
              </c:strCache>
            </c:strRef>
          </c:tx>
          <c:spPr>
            <a:ln w="42583">
              <a:solidFill>
                <a:srgbClr val="FF0000"/>
              </a:solidFill>
              <a:prstDash val="solid"/>
            </a:ln>
          </c:spPr>
          <c:marker>
            <c:symbol val="square"/>
            <c:size val="16"/>
            <c:spPr>
              <a:noFill/>
              <a:ln w="10646">
                <a:noFill/>
              </a:ln>
            </c:spPr>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1.4903129657228018E-3"/>
                  <c:y val="1.9432581728870187E-2"/>
                </c:manualLayout>
              </c:layout>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layout>
                <c:manualLayout>
                  <c:x val="-8.94187779433692E-3"/>
                  <c:y val="1.9432581728870225E-2"/>
                </c:manualLayout>
              </c:layout>
              <c:showLegendKey val="0"/>
              <c:showVal val="1"/>
              <c:showCatName val="0"/>
              <c:showSerName val="0"/>
              <c:showPercent val="0"/>
              <c:showBubbleSize val="0"/>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layout>
                <c:manualLayout>
                  <c:x val="0"/>
                  <c:y val="1.9432581728870236E-2"/>
                </c:manualLayout>
              </c:layout>
              <c:showLegendKey val="0"/>
              <c:showVal val="1"/>
              <c:showCatName val="0"/>
              <c:showSerName val="0"/>
              <c:showPercent val="0"/>
              <c:showBubbleSize val="0"/>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layout>
                <c:manualLayout>
                  <c:x val="-1.5268678854119234E-3"/>
                  <c:y val="2.505293638787395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1">
                  <c:v> JAN </c:v>
                </c:pt>
                <c:pt idx="2">
                  <c:v>FEB</c:v>
                </c:pt>
                <c:pt idx="3">
                  <c:v>MAR</c:v>
                </c:pt>
                <c:pt idx="4">
                  <c:v>APR</c:v>
                </c:pt>
                <c:pt idx="5">
                  <c:v>MAY</c:v>
                </c:pt>
                <c:pt idx="6">
                  <c:v>JUNE</c:v>
                </c:pt>
                <c:pt idx="7">
                  <c:v>JULY</c:v>
                </c:pt>
                <c:pt idx="8">
                  <c:v>AUG</c:v>
                </c:pt>
                <c:pt idx="9">
                  <c:v>SEP</c:v>
                </c:pt>
                <c:pt idx="10">
                  <c:v>OCT</c:v>
                </c:pt>
                <c:pt idx="11">
                  <c:v>NOV</c:v>
                </c:pt>
                <c:pt idx="12">
                  <c:v>DEC</c:v>
                </c:pt>
              </c:strCache>
            </c:strRef>
          </c:cat>
          <c:val>
            <c:numRef>
              <c:f>Sheet1!$B$4:$N$4</c:f>
              <c:numCache>
                <c:formatCode>"$"#,##0</c:formatCode>
                <c:ptCount val="13"/>
                <c:pt idx="0" formatCode="General">
                  <c:v>0</c:v>
                </c:pt>
                <c:pt idx="1">
                  <c:v>14038102</c:v>
                </c:pt>
                <c:pt idx="2">
                  <c:v>27599593</c:v>
                </c:pt>
                <c:pt idx="3">
                  <c:v>47010029</c:v>
                </c:pt>
                <c:pt idx="4">
                  <c:v>60859399</c:v>
                </c:pt>
                <c:pt idx="5">
                  <c:v>76332019</c:v>
                </c:pt>
                <c:pt idx="6">
                  <c:v>93401890</c:v>
                </c:pt>
                <c:pt idx="7">
                  <c:v>110666419</c:v>
                </c:pt>
                <c:pt idx="8">
                  <c:v>125418881</c:v>
                </c:pt>
                <c:pt idx="9">
                  <c:v>138717919</c:v>
                </c:pt>
                <c:pt idx="10">
                  <c:v>153815831</c:v>
                </c:pt>
                <c:pt idx="11">
                  <c:v>167703098</c:v>
                </c:pt>
                <c:pt idx="12">
                  <c:v>187256760</c:v>
                </c:pt>
              </c:numCache>
            </c:numRef>
          </c:val>
          <c:smooth val="1"/>
        </c:ser>
        <c:dLbls>
          <c:showLegendKey val="0"/>
          <c:showVal val="0"/>
          <c:showCatName val="0"/>
          <c:showSerName val="0"/>
          <c:showPercent val="0"/>
          <c:showBubbleSize val="0"/>
        </c:dLbls>
        <c:marker val="1"/>
        <c:smooth val="0"/>
        <c:axId val="455577736"/>
        <c:axId val="455578128"/>
      </c:lineChart>
      <c:catAx>
        <c:axId val="455577736"/>
        <c:scaling>
          <c:orientation val="minMax"/>
        </c:scaling>
        <c:delete val="0"/>
        <c:axPos val="b"/>
        <c:numFmt formatCode="General" sourceLinked="1"/>
        <c:majorTickMark val="out"/>
        <c:minorTickMark val="none"/>
        <c:tickLblPos val="nextTo"/>
        <c:spPr>
          <a:ln w="14194">
            <a:solidFill>
              <a:schemeClr val="tx1"/>
            </a:solidFill>
            <a:prstDash val="solid"/>
          </a:ln>
        </c:spPr>
        <c:txPr>
          <a:bodyPr rot="0" vert="horz"/>
          <a:lstStyle/>
          <a:p>
            <a:pPr>
              <a:defRPr sz="1313" b="1" i="0" u="none" strike="noStrike" baseline="0">
                <a:solidFill>
                  <a:schemeClr val="tx1"/>
                </a:solidFill>
                <a:latin typeface="Times New Roman"/>
                <a:ea typeface="Times New Roman"/>
                <a:cs typeface="Times New Roman"/>
              </a:defRPr>
            </a:pPr>
            <a:endParaRPr lang="en-US"/>
          </a:p>
        </c:txPr>
        <c:crossAx val="455578128"/>
        <c:crossesAt val="0"/>
        <c:auto val="1"/>
        <c:lblAlgn val="ctr"/>
        <c:lblOffset val="100"/>
        <c:tickLblSkip val="1"/>
        <c:tickMarkSkip val="1"/>
        <c:noMultiLvlLbl val="0"/>
      </c:catAx>
      <c:valAx>
        <c:axId val="455578128"/>
        <c:scaling>
          <c:orientation val="minMax"/>
          <c:max val="200000000"/>
          <c:min val="0"/>
        </c:scaling>
        <c:delete val="0"/>
        <c:axPos val="l"/>
        <c:majorGridlines>
          <c:spPr>
            <a:ln w="15240">
              <a:solidFill>
                <a:schemeClr val="tx1"/>
              </a:solidFill>
              <a:prstDash val="solid"/>
            </a:ln>
          </c:spPr>
        </c:majorGridlines>
        <c:minorGridlines/>
        <c:numFmt formatCode="\$#,##0_);\(\$#,##0\)" sourceLinked="0"/>
        <c:majorTickMark val="out"/>
        <c:minorTickMark val="none"/>
        <c:tickLblPos val="nextTo"/>
        <c:spPr>
          <a:ln w="9525" cmpd="dbl">
            <a:solidFill>
              <a:schemeClr val="bg2"/>
            </a:solidFill>
            <a:prstDash val="sysDot"/>
          </a:ln>
        </c:spPr>
        <c:txPr>
          <a:bodyPr rot="0" vert="horz"/>
          <a:lstStyle/>
          <a:p>
            <a:pPr>
              <a:defRPr sz="1956" b="1" i="0" u="none" strike="noStrike" baseline="0">
                <a:solidFill>
                  <a:schemeClr val="tx1"/>
                </a:solidFill>
                <a:latin typeface="Arial"/>
                <a:ea typeface="Arial"/>
                <a:cs typeface="Arial"/>
              </a:defRPr>
            </a:pPr>
            <a:endParaRPr lang="en-US"/>
          </a:p>
        </c:txPr>
        <c:crossAx val="455577736"/>
        <c:crosses val="autoZero"/>
        <c:crossBetween val="midCat"/>
        <c:majorUnit val="20000000"/>
        <c:minorUnit val="5000000"/>
      </c:valAx>
      <c:spPr>
        <a:noFill/>
        <a:ln w="14194">
          <a:solidFill>
            <a:schemeClr val="tx1"/>
          </a:solidFill>
          <a:prstDash val="solid"/>
        </a:ln>
      </c:spPr>
    </c:plotArea>
    <c:legend>
      <c:legendPos val="r"/>
      <c:layout>
        <c:manualLayout>
          <c:xMode val="edge"/>
          <c:yMode val="edge"/>
          <c:x val="0.1946906133752655"/>
          <c:y val="0.90121800099720406"/>
          <c:w val="0.6783029207787179"/>
          <c:h val="8.7677725118483416E-2"/>
        </c:manualLayout>
      </c:layout>
      <c:overlay val="0"/>
      <c:spPr>
        <a:noFill/>
        <a:ln w="14194">
          <a:solidFill>
            <a:schemeClr val="tx1"/>
          </a:solidFill>
          <a:prstDash val="solid"/>
        </a:ln>
      </c:spPr>
      <c:txPr>
        <a:bodyPr/>
        <a:lstStyle/>
        <a:p>
          <a:pPr>
            <a:defRPr sz="1850"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956"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5" y="0"/>
            <a:ext cx="3168927"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11" tIns="48206" rIns="96411" bIns="48206" numCol="1" anchor="t" anchorCtr="0" compatLnSpc="1">
            <a:prstTxWarp prst="textNoShape">
              <a:avLst/>
            </a:prstTxWarp>
          </a:bodyPr>
          <a:lstStyle>
            <a:lvl1pPr algn="l" defTabSz="964410">
              <a:defRPr sz="1200">
                <a:solidFill>
                  <a:schemeClr val="tx1"/>
                </a:solidFill>
              </a:defRPr>
            </a:lvl1pPr>
          </a:lstStyle>
          <a:p>
            <a:pPr>
              <a:defRPr/>
            </a:pPr>
            <a:endParaRPr lang="en-US" dirty="0"/>
          </a:p>
        </p:txBody>
      </p:sp>
      <p:sp>
        <p:nvSpPr>
          <p:cNvPr id="45059" name="Rectangle 3"/>
          <p:cNvSpPr>
            <a:spLocks noGrp="1" noChangeArrowheads="1"/>
          </p:cNvSpPr>
          <p:nvPr>
            <p:ph type="dt" sz="quarter" idx="1"/>
          </p:nvPr>
        </p:nvSpPr>
        <p:spPr bwMode="auto">
          <a:xfrm>
            <a:off x="4146282" y="0"/>
            <a:ext cx="3168926"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11" tIns="48206" rIns="96411" bIns="48206" numCol="1" anchor="t" anchorCtr="0" compatLnSpc="1">
            <a:prstTxWarp prst="textNoShape">
              <a:avLst/>
            </a:prstTxWarp>
          </a:bodyPr>
          <a:lstStyle>
            <a:lvl1pPr algn="r" defTabSz="964410">
              <a:defRPr sz="1200">
                <a:solidFill>
                  <a:schemeClr val="tx1"/>
                </a:solidFill>
              </a:defRPr>
            </a:lvl1pPr>
          </a:lstStyle>
          <a:p>
            <a:pPr>
              <a:defRPr/>
            </a:pPr>
            <a:endParaRPr lang="en-US" dirty="0"/>
          </a:p>
        </p:txBody>
      </p:sp>
      <p:sp>
        <p:nvSpPr>
          <p:cNvPr id="45060" name="Rectangle 4"/>
          <p:cNvSpPr>
            <a:spLocks noGrp="1" noChangeArrowheads="1"/>
          </p:cNvSpPr>
          <p:nvPr>
            <p:ph type="ftr" sz="quarter" idx="2"/>
          </p:nvPr>
        </p:nvSpPr>
        <p:spPr bwMode="auto">
          <a:xfrm>
            <a:off x="5" y="9120830"/>
            <a:ext cx="3168927" cy="48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11" tIns="48206" rIns="96411" bIns="48206" numCol="1" anchor="b" anchorCtr="0" compatLnSpc="1">
            <a:prstTxWarp prst="textNoShape">
              <a:avLst/>
            </a:prstTxWarp>
          </a:bodyPr>
          <a:lstStyle>
            <a:lvl1pPr algn="l" defTabSz="964410">
              <a:defRPr sz="1200">
                <a:solidFill>
                  <a:schemeClr val="tx1"/>
                </a:solidFill>
              </a:defRPr>
            </a:lvl1pPr>
          </a:lstStyle>
          <a:p>
            <a:pPr>
              <a:defRPr/>
            </a:pPr>
            <a:endParaRPr lang="en-US" dirty="0"/>
          </a:p>
        </p:txBody>
      </p:sp>
      <p:sp>
        <p:nvSpPr>
          <p:cNvPr id="45061" name="Rectangle 5"/>
          <p:cNvSpPr>
            <a:spLocks noGrp="1" noChangeArrowheads="1"/>
          </p:cNvSpPr>
          <p:nvPr>
            <p:ph type="sldNum" sz="quarter" idx="3"/>
          </p:nvPr>
        </p:nvSpPr>
        <p:spPr bwMode="auto">
          <a:xfrm>
            <a:off x="4146282" y="9120830"/>
            <a:ext cx="3168926" cy="48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11" tIns="48206" rIns="96411" bIns="48206" numCol="1" anchor="b" anchorCtr="0" compatLnSpc="1">
            <a:prstTxWarp prst="textNoShape">
              <a:avLst/>
            </a:prstTxWarp>
          </a:bodyPr>
          <a:lstStyle>
            <a:lvl1pPr algn="r" defTabSz="964410">
              <a:defRPr sz="1200">
                <a:solidFill>
                  <a:schemeClr val="tx1"/>
                </a:solidFill>
              </a:defRPr>
            </a:lvl1pPr>
          </a:lstStyle>
          <a:p>
            <a:pPr>
              <a:defRPr/>
            </a:pPr>
            <a:fld id="{EA4B7234-E5F7-4FD7-8EC8-A65632E5089C}" type="slidenum">
              <a:rPr lang="en-US"/>
              <a:pPr>
                <a:defRPr/>
              </a:pPr>
              <a:t>‹#›</a:t>
            </a:fld>
            <a:endParaRPr lang="en-US" dirty="0"/>
          </a:p>
        </p:txBody>
      </p:sp>
    </p:spTree>
    <p:extLst>
      <p:ext uri="{BB962C8B-B14F-4D97-AF65-F5344CB8AC3E}">
        <p14:creationId xmlns:p14="http://schemas.microsoft.com/office/powerpoint/2010/main" val="8987565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1" y="0"/>
            <a:ext cx="3180522" cy="472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42" tIns="47321" rIns="94642" bIns="47321" numCol="1" anchor="t" anchorCtr="0" compatLnSpc="1">
            <a:prstTxWarp prst="textNoShape">
              <a:avLst/>
            </a:prstTxWarp>
          </a:bodyPr>
          <a:lstStyle>
            <a:lvl1pPr algn="l">
              <a:defRPr sz="1200"/>
            </a:lvl1pPr>
          </a:lstStyle>
          <a:p>
            <a:pPr>
              <a:defRPr/>
            </a:pPr>
            <a:endParaRPr lang="en-US" dirty="0"/>
          </a:p>
        </p:txBody>
      </p:sp>
      <p:sp>
        <p:nvSpPr>
          <p:cNvPr id="142339" name="Rectangle 3"/>
          <p:cNvSpPr>
            <a:spLocks noGrp="1" noChangeArrowheads="1"/>
          </p:cNvSpPr>
          <p:nvPr>
            <p:ph type="dt" idx="1"/>
          </p:nvPr>
        </p:nvSpPr>
        <p:spPr bwMode="auto">
          <a:xfrm>
            <a:off x="4136336" y="0"/>
            <a:ext cx="3180522" cy="472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42" tIns="47321" rIns="94642" bIns="47321" numCol="1" anchor="t" anchorCtr="0" compatLnSpc="1">
            <a:prstTxWarp prst="textNoShape">
              <a:avLst/>
            </a:prstTxWarp>
          </a:bodyPr>
          <a:lstStyle>
            <a:lvl1pPr algn="r">
              <a:defRPr sz="1200"/>
            </a:lvl1pPr>
          </a:lstStyle>
          <a:p>
            <a:pPr>
              <a:defRPr/>
            </a:pPr>
            <a:endParaRPr lang="en-US" dirty="0"/>
          </a:p>
        </p:txBody>
      </p:sp>
      <p:sp>
        <p:nvSpPr>
          <p:cNvPr id="22532" name="Rectangle 4"/>
          <p:cNvSpPr>
            <a:spLocks noGrp="1" noRot="1" noChangeAspect="1" noChangeArrowheads="1" noTextEdit="1"/>
          </p:cNvSpPr>
          <p:nvPr>
            <p:ph type="sldImg" idx="2"/>
          </p:nvPr>
        </p:nvSpPr>
        <p:spPr bwMode="auto">
          <a:xfrm>
            <a:off x="1243013" y="708025"/>
            <a:ext cx="4829175" cy="36210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2341" name="Rectangle 5"/>
          <p:cNvSpPr>
            <a:spLocks noGrp="1" noChangeArrowheads="1"/>
          </p:cNvSpPr>
          <p:nvPr>
            <p:ph type="body" sz="quarter" idx="3"/>
          </p:nvPr>
        </p:nvSpPr>
        <p:spPr bwMode="auto">
          <a:xfrm>
            <a:off x="954157" y="4564505"/>
            <a:ext cx="5408544" cy="433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42" tIns="47321" rIns="94642" bIns="4732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2342" name="Rectangle 6"/>
          <p:cNvSpPr>
            <a:spLocks noGrp="1" noChangeArrowheads="1"/>
          </p:cNvSpPr>
          <p:nvPr>
            <p:ph type="ftr" sz="quarter" idx="4"/>
          </p:nvPr>
        </p:nvSpPr>
        <p:spPr bwMode="auto">
          <a:xfrm>
            <a:off x="1" y="9130650"/>
            <a:ext cx="3180522" cy="472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42" tIns="47321" rIns="94642" bIns="47321" numCol="1" anchor="b" anchorCtr="0" compatLnSpc="1">
            <a:prstTxWarp prst="textNoShape">
              <a:avLst/>
            </a:prstTxWarp>
          </a:bodyPr>
          <a:lstStyle>
            <a:lvl1pPr algn="l">
              <a:defRPr sz="1200"/>
            </a:lvl1pPr>
          </a:lstStyle>
          <a:p>
            <a:pPr>
              <a:defRPr/>
            </a:pPr>
            <a:endParaRPr lang="en-US" dirty="0"/>
          </a:p>
        </p:txBody>
      </p:sp>
      <p:sp>
        <p:nvSpPr>
          <p:cNvPr id="142343" name="Rectangle 7"/>
          <p:cNvSpPr>
            <a:spLocks noGrp="1" noChangeArrowheads="1"/>
          </p:cNvSpPr>
          <p:nvPr>
            <p:ph type="sldNum" sz="quarter" idx="5"/>
          </p:nvPr>
        </p:nvSpPr>
        <p:spPr bwMode="auto">
          <a:xfrm>
            <a:off x="4136336" y="9130650"/>
            <a:ext cx="3180522" cy="472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42" tIns="47321" rIns="94642" bIns="47321" numCol="1" anchor="b" anchorCtr="0" compatLnSpc="1">
            <a:prstTxWarp prst="textNoShape">
              <a:avLst/>
            </a:prstTxWarp>
          </a:bodyPr>
          <a:lstStyle>
            <a:lvl1pPr algn="r">
              <a:defRPr sz="1200"/>
            </a:lvl1pPr>
          </a:lstStyle>
          <a:p>
            <a:pPr>
              <a:defRPr/>
            </a:pPr>
            <a:fld id="{032CF512-7601-4C97-B1E4-C0BF991A5312}" type="slidenum">
              <a:rPr lang="en-US"/>
              <a:pPr>
                <a:defRPr/>
              </a:pPr>
              <a:t>‹#›</a:t>
            </a:fld>
            <a:endParaRPr lang="en-US" dirty="0"/>
          </a:p>
        </p:txBody>
      </p:sp>
    </p:spTree>
    <p:extLst>
      <p:ext uri="{BB962C8B-B14F-4D97-AF65-F5344CB8AC3E}">
        <p14:creationId xmlns:p14="http://schemas.microsoft.com/office/powerpoint/2010/main" val="1283367809"/>
      </p:ext>
    </p:extLst>
  </p:cSld>
  <p:clrMap bg1="lt1" tx1="dk1" bg2="lt2" tx2="dk2" accent1="accent1" accent2="accent2" accent3="accent3" accent4="accent4" accent5="accent5" accent6="accent6" hlink="hlink" folHlink="folHlink"/>
  <p:notesStyle>
    <a:lvl1pPr algn="just" rtl="0" eaLnBrk="0" fontAlgn="base" hangingPunct="0">
      <a:spcBef>
        <a:spcPct val="0"/>
      </a:spcBef>
      <a:spcAft>
        <a:spcPct val="0"/>
      </a:spcAft>
      <a:defRPr sz="1200" kern="1200">
        <a:solidFill>
          <a:schemeClr val="tx1"/>
        </a:solidFill>
        <a:latin typeface="Arial" charset="0"/>
        <a:ea typeface="+mn-ea"/>
        <a:cs typeface="+mn-cs"/>
      </a:defRPr>
    </a:lvl1pPr>
    <a:lvl2pPr marL="457200" algn="just" rtl="0" eaLnBrk="0" fontAlgn="base" hangingPunct="0">
      <a:spcBef>
        <a:spcPct val="0"/>
      </a:spcBef>
      <a:spcAft>
        <a:spcPct val="0"/>
      </a:spcAft>
      <a:defRPr sz="1200" kern="1200">
        <a:solidFill>
          <a:schemeClr val="tx1"/>
        </a:solidFill>
        <a:latin typeface="Arial" charset="0"/>
        <a:ea typeface="+mn-ea"/>
        <a:cs typeface="+mn-cs"/>
      </a:defRPr>
    </a:lvl2pPr>
    <a:lvl3pPr marL="914400" algn="just" rtl="0" eaLnBrk="0" fontAlgn="base" hangingPunct="0">
      <a:spcBef>
        <a:spcPct val="0"/>
      </a:spcBef>
      <a:spcAft>
        <a:spcPct val="0"/>
      </a:spcAft>
      <a:defRPr sz="1200" kern="1200">
        <a:solidFill>
          <a:schemeClr val="tx1"/>
        </a:solidFill>
        <a:latin typeface="Arial" charset="0"/>
        <a:ea typeface="+mn-ea"/>
        <a:cs typeface="+mn-cs"/>
      </a:defRPr>
    </a:lvl3pPr>
    <a:lvl4pPr marL="1371600" algn="just" rtl="0" eaLnBrk="0" fontAlgn="base" hangingPunct="0">
      <a:spcBef>
        <a:spcPct val="0"/>
      </a:spcBef>
      <a:spcAft>
        <a:spcPct val="0"/>
      </a:spcAft>
      <a:defRPr sz="1200" kern="1200">
        <a:solidFill>
          <a:schemeClr val="tx1"/>
        </a:solidFill>
        <a:latin typeface="Arial" charset="0"/>
        <a:ea typeface="+mn-ea"/>
        <a:cs typeface="+mn-cs"/>
      </a:defRPr>
    </a:lvl4pPr>
    <a:lvl5pPr marL="1828800" algn="just"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vmlDrawing" Target="../drawings/vmlDrawing5.vml"/><Relationship Id="rId5" Type="http://schemas.openxmlformats.org/officeDocument/2006/relationships/image" Target="../media/image13.emf"/><Relationship Id="rId4" Type="http://schemas.openxmlformats.org/officeDocument/2006/relationships/package" Target="../embeddings/Microsoft_Excel_Worksheet5.xlsx"/></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vmlDrawing" Target="../drawings/vmlDrawing6.vml"/><Relationship Id="rId5" Type="http://schemas.openxmlformats.org/officeDocument/2006/relationships/image" Target="../media/image14.emf"/><Relationship Id="rId4" Type="http://schemas.openxmlformats.org/officeDocument/2006/relationships/oleObject" Target="../embeddings/Microsoft_Excel_97-2003_Worksheet2.xls"/></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2.xlsx"/></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4BFA3E14-E34C-4136-B2B1-08FB057B4F6C}" type="slidenum">
              <a:rPr lang="en-US" sz="1200"/>
              <a:pPr/>
              <a:t>1</a:t>
            </a:fld>
            <a:endParaRPr lang="en-US" sz="1200" dirty="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endParaRPr lang="en-US" dirty="0" smtClean="0"/>
          </a:p>
          <a:p>
            <a:endParaRPr lang="en-US" dirty="0" smtClean="0"/>
          </a:p>
        </p:txBody>
      </p:sp>
    </p:spTree>
    <p:extLst>
      <p:ext uri="{BB962C8B-B14F-4D97-AF65-F5344CB8AC3E}">
        <p14:creationId xmlns:p14="http://schemas.microsoft.com/office/powerpoint/2010/main" val="3369767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BC303A53-B830-4D9F-8453-15319D143F8F}" type="slidenum">
              <a:rPr lang="en-US" sz="1200"/>
              <a:pPr/>
              <a:t>10</a:t>
            </a:fld>
            <a:endParaRPr lang="en-US" sz="1200" dirty="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400" y="4572000"/>
            <a:ext cx="5408544" cy="4330050"/>
          </a:xfrm>
          <a:noFill/>
        </p:spPr>
        <p:txBody>
          <a:bodyPr/>
          <a:lstStyle/>
          <a:p>
            <a:r>
              <a:rPr lang="en-US" dirty="0" smtClean="0"/>
              <a:t>The one-cent sales tax has generated approximately </a:t>
            </a:r>
            <a:r>
              <a:rPr lang="en-US" b="1" dirty="0" smtClean="0"/>
              <a:t>$289.3 million </a:t>
            </a:r>
            <a:r>
              <a:rPr lang="en-US" dirty="0" smtClean="0"/>
              <a:t>in new revenue for the City since inception, with approximately </a:t>
            </a:r>
            <a:r>
              <a:rPr lang="en-US" b="1" dirty="0" smtClean="0"/>
              <a:t>$180.7 million supporting operations</a:t>
            </a:r>
            <a:r>
              <a:rPr lang="en-US" dirty="0" smtClean="0"/>
              <a:t> and approximately </a:t>
            </a:r>
            <a:r>
              <a:rPr lang="en-US" b="1" dirty="0" smtClean="0"/>
              <a:t>$108.6 million dedicated toward capital projects.</a:t>
            </a:r>
            <a:r>
              <a:rPr lang="en-US" dirty="0" smtClean="0"/>
              <a:t>  </a:t>
            </a:r>
          </a:p>
          <a:p>
            <a:endParaRPr lang="en-US" dirty="0"/>
          </a:p>
          <a:p>
            <a:r>
              <a:rPr lang="en-US" dirty="0" smtClean="0"/>
              <a:t>In 2017, $31.4 million has contributed to operations to fund the police, fire, code enforcement, parks maintenance, and zoo positions and other operating items detailed during the tax election.  Approximately $18.8 million has been deposited to a separate capital projects fund to support the projects specified during the tax election.  </a:t>
            </a:r>
          </a:p>
          <a:p>
            <a:endParaRPr lang="en-US" b="0" dirty="0" smtClean="0"/>
          </a:p>
          <a:p>
            <a:r>
              <a:rPr lang="en-US" b="0" baseline="0" dirty="0" smtClean="0"/>
              <a:t>Annual revenue provided by the new sales tax in 2017 was </a:t>
            </a:r>
            <a:r>
              <a:rPr lang="en-US" b="1" baseline="0" dirty="0" smtClean="0"/>
              <a:t>$50.2 million </a:t>
            </a:r>
            <a:r>
              <a:rPr lang="en-US" baseline="0" dirty="0" smtClean="0"/>
              <a:t>which was </a:t>
            </a:r>
            <a:r>
              <a:rPr lang="en-US" b="1" baseline="0" dirty="0" smtClean="0"/>
              <a:t>1.87% above </a:t>
            </a:r>
            <a:r>
              <a:rPr lang="en-US" baseline="0" dirty="0" smtClean="0"/>
              <a:t>2016 results.</a:t>
            </a:r>
          </a:p>
          <a:p>
            <a:endParaRPr lang="en-US" baseline="0" dirty="0" smtClean="0"/>
          </a:p>
          <a:p>
            <a:r>
              <a:rPr lang="en-US" dirty="0" smtClean="0"/>
              <a:t>The revenue is received by the State and then distributed to the City two (2) months after the related sales take place.  </a:t>
            </a:r>
            <a:endParaRPr lang="en-US" dirty="0"/>
          </a:p>
        </p:txBody>
      </p:sp>
    </p:spTree>
    <p:extLst>
      <p:ext uri="{BB962C8B-B14F-4D97-AF65-F5344CB8AC3E}">
        <p14:creationId xmlns:p14="http://schemas.microsoft.com/office/powerpoint/2010/main" val="1327347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263FED55-D14C-480E-93BF-F20C9C4CE653}" type="slidenum">
              <a:rPr lang="en-US" sz="1200"/>
              <a:pPr/>
              <a:t>11</a:t>
            </a:fld>
            <a:endParaRPr lang="en-US" sz="1200"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54157" y="4564505"/>
            <a:ext cx="5408544" cy="3741295"/>
          </a:xfrm>
          <a:noFill/>
        </p:spPr>
        <p:txBody>
          <a:bodyPr/>
          <a:lstStyle/>
          <a:p>
            <a:pPr>
              <a:spcAft>
                <a:spcPts val="627"/>
              </a:spcAft>
            </a:pPr>
            <a:r>
              <a:rPr lang="en-US" baseline="0" dirty="0"/>
              <a:t>Based on guidance from the utility, </a:t>
            </a:r>
            <a:r>
              <a:rPr lang="en-US" baseline="0" dirty="0" smtClean="0"/>
              <a:t>the original forecast for electric franchise</a:t>
            </a:r>
            <a:r>
              <a:rPr lang="en-US" dirty="0" smtClean="0"/>
              <a:t> fees was approximately $12,670,390, a 6.4% decrease from last year’s actual results.</a:t>
            </a:r>
            <a:r>
              <a:rPr lang="en-US" dirty="0" smtClean="0">
                <a:solidFill>
                  <a:srgbClr val="FF0000"/>
                </a:solidFill>
              </a:rPr>
              <a:t>  </a:t>
            </a:r>
          </a:p>
          <a:p>
            <a:pPr>
              <a:spcAft>
                <a:spcPts val="627"/>
              </a:spcAft>
            </a:pPr>
            <a:r>
              <a:rPr lang="en-US" dirty="0">
                <a:latin typeface="Arial" panose="020B0604020202020204" pitchFamily="34" charset="0"/>
                <a:cs typeface="Arial" panose="020B0604020202020204" pitchFamily="34" charset="0"/>
              </a:rPr>
              <a:t>The amended annual budget </a:t>
            </a:r>
            <a:r>
              <a:rPr lang="en-US" dirty="0" smtClean="0">
                <a:latin typeface="Arial" panose="020B0604020202020204" pitchFamily="34" charset="0"/>
                <a:cs typeface="Arial" panose="020B0604020202020204" pitchFamily="34" charset="0"/>
              </a:rPr>
              <a:t>was </a:t>
            </a:r>
            <a:r>
              <a:rPr lang="en-US" dirty="0">
                <a:latin typeface="Arial" panose="020B0604020202020204" pitchFamily="34" charset="0"/>
                <a:cs typeface="Arial" panose="020B0604020202020204" pitchFamily="34" charset="0"/>
              </a:rPr>
              <a:t>$13,203,390 or 2.5% below prior year actual revenue.  </a:t>
            </a:r>
            <a:endParaRPr lang="en-US" dirty="0" smtClean="0">
              <a:latin typeface="Arial" panose="020B0604020202020204" pitchFamily="34" charset="0"/>
              <a:cs typeface="Arial" panose="020B0604020202020204" pitchFamily="34" charset="0"/>
            </a:endParaRPr>
          </a:p>
          <a:p>
            <a:pPr>
              <a:spcAft>
                <a:spcPts val="627"/>
              </a:spcAft>
            </a:pPr>
            <a:r>
              <a:rPr lang="en-US" dirty="0" smtClean="0">
                <a:latin typeface="Arial" panose="020B0604020202020204" pitchFamily="34" charset="0"/>
                <a:cs typeface="Arial" panose="020B0604020202020204" pitchFamily="34" charset="0"/>
              </a:rPr>
              <a:t>At year-end, usage had declined approximately 2.9% with a decrease in revenues of 1.58%.  Year-end </a:t>
            </a:r>
            <a:r>
              <a:rPr lang="en-US" dirty="0">
                <a:latin typeface="Arial" panose="020B0604020202020204" pitchFamily="34" charset="0"/>
                <a:cs typeface="Arial" panose="020B0604020202020204" pitchFamily="34" charset="0"/>
              </a:rPr>
              <a:t>results </a:t>
            </a:r>
            <a:r>
              <a:rPr lang="en-US" dirty="0" smtClean="0">
                <a:latin typeface="Arial" panose="020B0604020202020204" pitchFamily="34" charset="0"/>
                <a:cs typeface="Arial" panose="020B0604020202020204" pitchFamily="34" charset="0"/>
              </a:rPr>
              <a:t>were </a:t>
            </a:r>
            <a:r>
              <a:rPr lang="en-US" dirty="0">
                <a:latin typeface="Arial" panose="020B0604020202020204" pitchFamily="34" charset="0"/>
                <a:cs typeface="Arial" panose="020B0604020202020204" pitchFamily="34" charset="0"/>
              </a:rPr>
              <a:t>approximately </a:t>
            </a:r>
            <a:r>
              <a:rPr lang="en-US" dirty="0" smtClean="0">
                <a:latin typeface="Arial" panose="020B0604020202020204" pitchFamily="34" charset="0"/>
                <a:cs typeface="Arial" panose="020B0604020202020204" pitchFamily="34" charset="0"/>
              </a:rPr>
              <a:t>$124,600 </a:t>
            </a:r>
            <a:r>
              <a:rPr lang="en-US" dirty="0">
                <a:latin typeface="Arial" panose="020B0604020202020204" pitchFamily="34" charset="0"/>
                <a:cs typeface="Arial" panose="020B0604020202020204" pitchFamily="34" charset="0"/>
              </a:rPr>
              <a:t>above the amended budget.</a:t>
            </a:r>
          </a:p>
          <a:p>
            <a:pPr>
              <a:spcAft>
                <a:spcPts val="627"/>
              </a:spcAft>
            </a:pPr>
            <a:r>
              <a:rPr lang="en-US" dirty="0" smtClean="0">
                <a:solidFill>
                  <a:srgbClr val="FF0000"/>
                </a:solidFill>
              </a:rPr>
              <a:t>.</a:t>
            </a:r>
            <a:endParaRPr lang="en-US" baseline="0" dirty="0" smtClean="0">
              <a:solidFill>
                <a:srgbClr val="FF0000"/>
              </a:solidFill>
            </a:endParaRPr>
          </a:p>
        </p:txBody>
      </p:sp>
    </p:spTree>
    <p:extLst>
      <p:ext uri="{BB962C8B-B14F-4D97-AF65-F5344CB8AC3E}">
        <p14:creationId xmlns:p14="http://schemas.microsoft.com/office/powerpoint/2010/main" val="1715373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2AD261B2-0D16-4E3C-91F9-7D820BBE98FF}" type="slidenum">
              <a:rPr lang="en-US" sz="1200"/>
              <a:pPr/>
              <a:t>12</a:t>
            </a:fld>
            <a:endParaRPr lang="en-US" sz="1200"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54157" y="4564505"/>
            <a:ext cx="5408544" cy="3741295"/>
          </a:xfrm>
          <a:noFill/>
        </p:spPr>
        <p:txBody>
          <a:bodyPr/>
          <a:lstStyle/>
          <a:p>
            <a:pPr>
              <a:spcBef>
                <a:spcPts val="627"/>
              </a:spcBef>
            </a:pPr>
            <a:r>
              <a:rPr lang="en-US" dirty="0" smtClean="0"/>
              <a:t>The Original 2017 budget for Gas Utility Franchise fees is $3,178,000 million, representing a 25.7% increase from 2016 actual results and a decrease of 2% from 2015 actuals.  The increase is based on information received from the Utility reflecting adjustments to the base rate for residential, commercial, and industrial customers.  The actual projection from CenterPoint reflects a 33% increase in revenue.  We projected more conservatively due to the forecast for a mild winter.</a:t>
            </a:r>
          </a:p>
          <a:p>
            <a:pPr>
              <a:spcBef>
                <a:spcPts val="627"/>
              </a:spcBef>
            </a:pPr>
            <a:r>
              <a:rPr lang="en-US" dirty="0">
                <a:latin typeface="Arial" panose="020B0604020202020204" pitchFamily="34" charset="0"/>
                <a:cs typeface="Arial" panose="020B0604020202020204" pitchFamily="34" charset="0"/>
              </a:rPr>
              <a:t>The amended budget </a:t>
            </a:r>
            <a:r>
              <a:rPr lang="en-US" dirty="0" smtClean="0">
                <a:latin typeface="Arial" panose="020B0604020202020204" pitchFamily="34" charset="0"/>
                <a:cs typeface="Arial" panose="020B0604020202020204" pitchFamily="34" charset="0"/>
              </a:rPr>
              <a:t>was </a:t>
            </a:r>
            <a:r>
              <a:rPr lang="en-US" dirty="0">
                <a:latin typeface="Arial" panose="020B0604020202020204" pitchFamily="34" charset="0"/>
                <a:cs typeface="Arial" panose="020B0604020202020204" pitchFamily="34" charset="0"/>
              </a:rPr>
              <a:t>$2,828,000 or 12% above last year’s results.  </a:t>
            </a:r>
            <a:r>
              <a:rPr lang="en-US" dirty="0" smtClean="0"/>
              <a:t>Year-to-date results reflect a decrease in usage of 1.16% and an increase in revenue of approximately 11.2%.  These results were approximately </a:t>
            </a:r>
            <a:r>
              <a:rPr lang="en-US" dirty="0" smtClean="0">
                <a:latin typeface="Arial" panose="020B0604020202020204" pitchFamily="34" charset="0"/>
                <a:cs typeface="Arial" panose="020B0604020202020204" pitchFamily="34" charset="0"/>
              </a:rPr>
              <a:t>$18,600 </a:t>
            </a:r>
            <a:r>
              <a:rPr lang="en-US" dirty="0">
                <a:latin typeface="Arial" panose="020B0604020202020204" pitchFamily="34" charset="0"/>
                <a:cs typeface="Arial" panose="020B0604020202020204" pitchFamily="34" charset="0"/>
              </a:rPr>
              <a:t>below the amended </a:t>
            </a:r>
            <a:r>
              <a:rPr lang="en-US" dirty="0" smtClean="0">
                <a:latin typeface="Arial" panose="020B0604020202020204" pitchFamily="34" charset="0"/>
                <a:cs typeface="Arial" panose="020B0604020202020204" pitchFamily="34" charset="0"/>
              </a:rPr>
              <a:t>budget.</a:t>
            </a:r>
            <a:endParaRPr lang="en-US" dirty="0" smtClean="0"/>
          </a:p>
          <a:p>
            <a:pPr>
              <a:spcBef>
                <a:spcPts val="627"/>
              </a:spcBef>
            </a:pPr>
            <a:endParaRPr lang="en-US" dirty="0" smtClean="0">
              <a:solidFill>
                <a:srgbClr val="FF0000"/>
              </a:solidFill>
            </a:endParaRPr>
          </a:p>
        </p:txBody>
      </p:sp>
    </p:spTree>
    <p:extLst>
      <p:ext uri="{BB962C8B-B14F-4D97-AF65-F5344CB8AC3E}">
        <p14:creationId xmlns:p14="http://schemas.microsoft.com/office/powerpoint/2010/main" val="2485858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DC4D3D50-E431-4A21-8565-DB41E8DC054F}" type="slidenum">
              <a:rPr lang="en-US" sz="1200"/>
              <a:pPr/>
              <a:t>13</a:t>
            </a:fld>
            <a:endParaRPr lang="en-US" sz="1200" dirty="0"/>
          </a:p>
        </p:txBody>
      </p:sp>
      <p:sp>
        <p:nvSpPr>
          <p:cNvPr id="24579" name="Rectangle 2"/>
          <p:cNvSpPr>
            <a:spLocks noGrp="1" noRot="1" noChangeAspect="1" noChangeArrowheads="1" noTextEdit="1"/>
          </p:cNvSpPr>
          <p:nvPr>
            <p:ph type="sldImg"/>
          </p:nvPr>
        </p:nvSpPr>
        <p:spPr>
          <a:ln/>
        </p:spPr>
      </p:sp>
      <p:graphicFrame>
        <p:nvGraphicFramePr>
          <p:cNvPr id="2" name="Object 1"/>
          <p:cNvGraphicFramePr>
            <a:graphicFrameLocks noChangeAspect="1"/>
          </p:cNvGraphicFramePr>
          <p:nvPr>
            <p:extLst>
              <p:ext uri="{D42A27DB-BD31-4B8C-83A1-F6EECF244321}">
                <p14:modId xmlns:p14="http://schemas.microsoft.com/office/powerpoint/2010/main" val="2881494125"/>
              </p:ext>
            </p:extLst>
          </p:nvPr>
        </p:nvGraphicFramePr>
        <p:xfrm>
          <a:off x="1862931" y="4876812"/>
          <a:ext cx="3589338" cy="3405188"/>
        </p:xfrm>
        <a:graphic>
          <a:graphicData uri="http://schemas.openxmlformats.org/presentationml/2006/ole">
            <mc:AlternateContent xmlns:mc="http://schemas.openxmlformats.org/markup-compatibility/2006">
              <mc:Choice xmlns:v="urn:schemas-microsoft-com:vml" Requires="v">
                <p:oleObj spid="_x0000_s38669" name="Worksheet" r:id="rId4" imgW="2809923" imgH="2685960" progId="Excel.Sheet.12">
                  <p:embed/>
                </p:oleObj>
              </mc:Choice>
              <mc:Fallback>
                <p:oleObj name="Worksheet" r:id="rId4" imgW="2809923" imgH="2685960" progId="Excel.Sheet.12">
                  <p:embed/>
                  <p:pic>
                    <p:nvPicPr>
                      <p:cNvPr id="0" name=""/>
                      <p:cNvPicPr/>
                      <p:nvPr/>
                    </p:nvPicPr>
                    <p:blipFill>
                      <a:blip r:embed="rId5"/>
                      <a:stretch>
                        <a:fillRect/>
                      </a:stretch>
                    </p:blipFill>
                    <p:spPr>
                      <a:xfrm>
                        <a:off x="1862931" y="4876812"/>
                        <a:ext cx="3589338" cy="3405188"/>
                      </a:xfrm>
                      <a:prstGeom prst="rect">
                        <a:avLst/>
                      </a:prstGeom>
                    </p:spPr>
                  </p:pic>
                </p:oleObj>
              </mc:Fallback>
            </mc:AlternateContent>
          </a:graphicData>
        </a:graphic>
      </p:graphicFrame>
      <p:sp>
        <p:nvSpPr>
          <p:cNvPr id="3" name="Notes Placeholder 2"/>
          <p:cNvSpPr>
            <a:spLocks noGrp="1"/>
          </p:cNvSpPr>
          <p:nvPr>
            <p:ph type="body" idx="1"/>
          </p:nvPr>
        </p:nvSpPr>
        <p:spPr>
          <a:xfrm>
            <a:off x="954157" y="4564506"/>
            <a:ext cx="5408544" cy="236095"/>
          </a:xfrm>
        </p:spPr>
        <p:txBody>
          <a:bodyPr/>
          <a:lstStyle/>
          <a:p>
            <a:endParaRPr lang="en-US" dirty="0"/>
          </a:p>
        </p:txBody>
      </p:sp>
    </p:spTree>
    <p:extLst>
      <p:ext uri="{BB962C8B-B14F-4D97-AF65-F5344CB8AC3E}">
        <p14:creationId xmlns:p14="http://schemas.microsoft.com/office/powerpoint/2010/main" val="2036839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18284CC1-DCAB-4AE2-9BFF-0D958355A1F7}" type="slidenum">
              <a:rPr lang="en-US" sz="1200"/>
              <a:pPr/>
              <a:t>14</a:t>
            </a:fld>
            <a:endParaRPr lang="en-US" sz="1200"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1053558" y="4421799"/>
            <a:ext cx="5290930" cy="695320"/>
          </a:xfrm>
          <a:noFill/>
        </p:spPr>
        <p:txBody>
          <a:bodyPr/>
          <a:lstStyle/>
          <a:p>
            <a:r>
              <a:rPr lang="en-US" dirty="0"/>
              <a:t>Expenditures are approximately </a:t>
            </a:r>
            <a:r>
              <a:rPr lang="en-US" dirty="0" smtClean="0"/>
              <a:t>$558,000 or 0.29% above the amended budget </a:t>
            </a:r>
            <a:r>
              <a:rPr lang="en-US" dirty="0"/>
              <a:t>and approximately </a:t>
            </a:r>
            <a:r>
              <a:rPr lang="en-US" dirty="0" smtClean="0"/>
              <a:t>$7 million </a:t>
            </a:r>
            <a:r>
              <a:rPr lang="en-US" baseline="0" dirty="0" smtClean="0"/>
              <a:t>above </a:t>
            </a:r>
            <a:r>
              <a:rPr lang="en-US" dirty="0" smtClean="0"/>
              <a:t>the </a:t>
            </a:r>
            <a:r>
              <a:rPr lang="en-US" dirty="0"/>
              <a:t>same period a year ago</a:t>
            </a:r>
            <a:r>
              <a:rPr lang="en-US" dirty="0" smtClean="0"/>
              <a:t>.  Variances by Department are shown on the next slide.</a:t>
            </a:r>
            <a:endParaRPr lang="en-US" sz="1000" dirty="0"/>
          </a:p>
        </p:txBody>
      </p:sp>
      <p:graphicFrame>
        <p:nvGraphicFramePr>
          <p:cNvPr id="35845" name="Object 240"/>
          <p:cNvGraphicFramePr>
            <a:graphicFrameLocks noChangeAspect="1"/>
          </p:cNvGraphicFramePr>
          <p:nvPr>
            <p:extLst>
              <p:ext uri="{D42A27DB-BD31-4B8C-83A1-F6EECF244321}">
                <p14:modId xmlns:p14="http://schemas.microsoft.com/office/powerpoint/2010/main" val="3023138361"/>
              </p:ext>
            </p:extLst>
          </p:nvPr>
        </p:nvGraphicFramePr>
        <p:xfrm>
          <a:off x="1676400" y="5117125"/>
          <a:ext cx="4055165" cy="3045427"/>
        </p:xfrm>
        <a:graphic>
          <a:graphicData uri="http://schemas.openxmlformats.org/presentationml/2006/ole">
            <mc:AlternateContent xmlns:mc="http://schemas.openxmlformats.org/markup-compatibility/2006">
              <mc:Choice xmlns:v="urn:schemas-microsoft-com:vml" Requires="v">
                <p:oleObj spid="_x0000_s36745" name="Worksheet" r:id="rId4" imgW="3276713" imgH="2486160" progId="Excel.Sheet.8">
                  <p:embed/>
                </p:oleObj>
              </mc:Choice>
              <mc:Fallback>
                <p:oleObj name="Worksheet" r:id="rId4" imgW="3276713" imgH="2486160" progId="Excel.Sheet.8">
                  <p:embed/>
                  <p:pic>
                    <p:nvPicPr>
                      <p:cNvPr id="0" name="Object 240"/>
                      <p:cNvPicPr>
                        <a:picLocks noChangeAspect="1" noChangeArrowheads="1"/>
                      </p:cNvPicPr>
                      <p:nvPr/>
                    </p:nvPicPr>
                    <p:blipFill>
                      <a:blip r:embed="rId5"/>
                      <a:srcRect/>
                      <a:stretch>
                        <a:fillRect/>
                      </a:stretch>
                    </p:blipFill>
                    <p:spPr bwMode="auto">
                      <a:xfrm>
                        <a:off x="1676400" y="5117125"/>
                        <a:ext cx="4055165" cy="3045427"/>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1788895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C5761288-1A46-4757-BD23-90E3819F99A0}" type="slidenum">
              <a:rPr lang="en-US" sz="1200"/>
              <a:pPr/>
              <a:t>15</a:t>
            </a:fld>
            <a:endParaRPr lang="en-US" sz="120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874644" y="4421369"/>
            <a:ext cx="5645426" cy="4709287"/>
          </a:xfrm>
          <a:noFill/>
        </p:spPr>
        <p:txBody>
          <a:bodyPr/>
          <a:lstStyle/>
          <a:p>
            <a:pPr>
              <a:lnSpc>
                <a:spcPct val="90000"/>
              </a:lnSpc>
              <a:spcAft>
                <a:spcPts val="627"/>
              </a:spcAft>
            </a:pPr>
            <a:r>
              <a:rPr lang="en-US" sz="1100" b="1" u="sng" dirty="0"/>
              <a:t>General Administration (line 1):</a:t>
            </a:r>
            <a:r>
              <a:rPr lang="en-US" sz="1100" dirty="0"/>
              <a:t>  The </a:t>
            </a:r>
            <a:r>
              <a:rPr lang="en-US" sz="1100" dirty="0"/>
              <a:t>favorable </a:t>
            </a:r>
            <a:r>
              <a:rPr lang="en-US" sz="1100" dirty="0"/>
              <a:t>variance is primarily due to </a:t>
            </a:r>
            <a:r>
              <a:rPr lang="en-US" sz="1100" dirty="0"/>
              <a:t>a reduction in the actuarially determined OPEB contribution at year end. </a:t>
            </a:r>
          </a:p>
          <a:p>
            <a:pPr>
              <a:lnSpc>
                <a:spcPct val="90000"/>
              </a:lnSpc>
              <a:spcAft>
                <a:spcPts val="627"/>
              </a:spcAft>
            </a:pPr>
            <a:r>
              <a:rPr lang="en-US" sz="1100" b="1" u="sng" dirty="0"/>
              <a:t>District Court – (Criminal) (line 5):</a:t>
            </a:r>
            <a:r>
              <a:rPr lang="en-US" sz="1100" dirty="0"/>
              <a:t>  </a:t>
            </a:r>
            <a:r>
              <a:rPr lang="en-US" sz="1100" dirty="0">
                <a:latin typeface="Arial" panose="020B0604020202020204" pitchFamily="34" charset="0"/>
                <a:ea typeface="Times New Roman" panose="02020603050405020304" pitchFamily="18" charset="0"/>
                <a:cs typeface="Andale Mono"/>
              </a:rPr>
              <a:t>Reduced part-time utilization and one vacant position contributed approximately $77,000 to the favorable variance at year-end. In addition, supplies and contract expenses were below budget by approximately $16,000 and $27,000, respectively</a:t>
            </a:r>
            <a:r>
              <a:rPr lang="en-US" sz="1100" dirty="0">
                <a:latin typeface="Arial" panose="020B0604020202020204" pitchFamily="34" charset="0"/>
                <a:ea typeface="Times New Roman" panose="02020603050405020304" pitchFamily="18" charset="0"/>
                <a:cs typeface="Andale Mono"/>
              </a:rPr>
              <a:t>.</a:t>
            </a:r>
          </a:p>
          <a:p>
            <a:pPr>
              <a:lnSpc>
                <a:spcPct val="90000"/>
              </a:lnSpc>
              <a:spcAft>
                <a:spcPts val="627"/>
              </a:spcAft>
              <a:tabLst>
                <a:tab pos="2134141" algn="l"/>
                <a:tab pos="1422761" algn="l"/>
              </a:tabLst>
            </a:pPr>
            <a:r>
              <a:rPr lang="en-US" sz="1100" b="1" u="sng" dirty="0"/>
              <a:t>River Market (line 15):</a:t>
            </a:r>
            <a:r>
              <a:rPr lang="en-US" sz="1100" b="1" dirty="0"/>
              <a:t>  </a:t>
            </a:r>
            <a:r>
              <a:rPr lang="en-US" sz="1100" dirty="0">
                <a:latin typeface="Arial" panose="020B0604020202020204" pitchFamily="34" charset="0"/>
                <a:ea typeface="Times New Roman" panose="02020603050405020304" pitchFamily="18" charset="0"/>
                <a:cs typeface="CG Times"/>
              </a:rPr>
              <a:t>Expenditures for the River Market were approximately $83,000 above budget at year-end.  Personnel cost exceeded budget by approximately $54,000.  In addition, the overage includes a bad debt write-off in the amount of approximately $24,000 associated with rental of the amphitheater.  The expenditures in excess of budget </a:t>
            </a:r>
            <a:r>
              <a:rPr lang="en-US" sz="1100" dirty="0">
                <a:latin typeface="Arial" panose="020B0604020202020204" pitchFamily="34" charset="0"/>
                <a:ea typeface="Times New Roman" panose="02020603050405020304" pitchFamily="18" charset="0"/>
                <a:cs typeface="CG Times"/>
              </a:rPr>
              <a:t>were </a:t>
            </a:r>
            <a:r>
              <a:rPr lang="en-US" sz="1100" dirty="0">
                <a:latin typeface="Arial" panose="020B0604020202020204" pitchFamily="34" charset="0"/>
                <a:ea typeface="Times New Roman" panose="02020603050405020304" pitchFamily="18" charset="0"/>
                <a:cs typeface="CG Times"/>
              </a:rPr>
              <a:t>offset by an additional contribution from </a:t>
            </a:r>
            <a:r>
              <a:rPr lang="en-US" sz="1100" dirty="0">
                <a:latin typeface="Arial" panose="020B0604020202020204" pitchFamily="34" charset="0"/>
                <a:ea typeface="Times New Roman" panose="02020603050405020304" pitchFamily="18" charset="0"/>
                <a:cs typeface="Andale Mono"/>
              </a:rPr>
              <a:t>LRCVB included in miscellaneous income.</a:t>
            </a:r>
          </a:p>
          <a:p>
            <a:pPr>
              <a:lnSpc>
                <a:spcPct val="90000"/>
              </a:lnSpc>
              <a:spcAft>
                <a:spcPts val="627"/>
              </a:spcAft>
              <a:tabLst>
                <a:tab pos="2134141" algn="l"/>
                <a:tab pos="1422761" algn="l"/>
              </a:tabLst>
            </a:pPr>
            <a:r>
              <a:rPr lang="en-US" sz="1100" b="1" u="sng" dirty="0"/>
              <a:t>Fire </a:t>
            </a:r>
            <a:r>
              <a:rPr lang="en-US" sz="1100" b="1" u="sng" dirty="0"/>
              <a:t>(line 19):</a:t>
            </a:r>
            <a:r>
              <a:rPr lang="en-US" sz="1100" dirty="0"/>
              <a:t> </a:t>
            </a:r>
            <a:r>
              <a:rPr lang="en-US" sz="1100" dirty="0"/>
              <a:t>Fire expenses were over budget by approximately $675,500 at </a:t>
            </a:r>
            <a:r>
              <a:rPr lang="en-US" sz="1100" dirty="0">
                <a:latin typeface="Arial" panose="020B0604020202020204" pitchFamily="34" charset="0"/>
                <a:ea typeface="Times New Roman" panose="02020603050405020304" pitchFamily="18" charset="0"/>
                <a:cs typeface="Andale Mono"/>
              </a:rPr>
              <a:t>year-end, primarily associated with overtime ($492,000) and alt-rate ($126,000).</a:t>
            </a:r>
          </a:p>
          <a:p>
            <a:pPr>
              <a:lnSpc>
                <a:spcPct val="90000"/>
              </a:lnSpc>
              <a:spcAft>
                <a:spcPts val="627"/>
              </a:spcAft>
            </a:pPr>
            <a:r>
              <a:rPr lang="en-US" sz="1100" b="1" u="sng" dirty="0"/>
              <a:t>Police </a:t>
            </a:r>
            <a:r>
              <a:rPr lang="en-US" sz="1100" b="1" u="sng" dirty="0"/>
              <a:t>(line 20):</a:t>
            </a:r>
            <a:r>
              <a:rPr lang="en-US" sz="1100" dirty="0"/>
              <a:t> </a:t>
            </a:r>
            <a:r>
              <a:rPr lang="en-US" sz="1100" dirty="0"/>
              <a:t>The unfavorable variance of approximately $755,000 was primarily associated with overtime and comp time in excess of vacancy savings, in the fourth quarter, and the aggressive recruit school schedule implemented to fill vacancies.  Vacant Police Officer positions were reduced from 62 in December 2016 to 21 in December 2017.</a:t>
            </a:r>
            <a:endParaRPr lang="en-US" sz="1100" dirty="0"/>
          </a:p>
        </p:txBody>
      </p:sp>
    </p:spTree>
    <p:extLst>
      <p:ext uri="{BB962C8B-B14F-4D97-AF65-F5344CB8AC3E}">
        <p14:creationId xmlns:p14="http://schemas.microsoft.com/office/powerpoint/2010/main" val="3842981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32CF512-7601-4C97-B1E4-C0BF991A5312}" type="slidenum">
              <a:rPr lang="en-US" smtClean="0"/>
              <a:pPr>
                <a:defRPr/>
              </a:pPr>
              <a:t>16</a:t>
            </a:fld>
            <a:endParaRPr lang="en-US" dirty="0"/>
          </a:p>
        </p:txBody>
      </p:sp>
    </p:spTree>
    <p:extLst>
      <p:ext uri="{BB962C8B-B14F-4D97-AF65-F5344CB8AC3E}">
        <p14:creationId xmlns:p14="http://schemas.microsoft.com/office/powerpoint/2010/main" val="3129396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63E52682-E1D0-40A1-825B-0CF01D722719}" type="slidenum">
              <a:rPr lang="en-US" sz="1200"/>
              <a:pPr/>
              <a:t>17</a:t>
            </a:fld>
            <a:endParaRPr lang="en-US" sz="1200"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838200" y="4564856"/>
            <a:ext cx="5408544" cy="4330050"/>
          </a:xfrm>
          <a:noFill/>
        </p:spPr>
        <p:txBody>
          <a:bodyPr/>
          <a:lstStyle/>
          <a:p>
            <a:r>
              <a:rPr lang="en-US" dirty="0" smtClean="0"/>
              <a:t>In addition to the 98 unfilled positions in the General Fund, as of the December 29</a:t>
            </a:r>
            <a:r>
              <a:rPr lang="en-US" baseline="30000" dirty="0" smtClean="0"/>
              <a:t>th</a:t>
            </a:r>
            <a:r>
              <a:rPr lang="en-US" dirty="0" smtClean="0"/>
              <a:t> payroll for the period ending December 22</a:t>
            </a:r>
            <a:r>
              <a:rPr lang="en-US" baseline="0" dirty="0" smtClean="0"/>
              <a:t>,</a:t>
            </a:r>
            <a:r>
              <a:rPr lang="en-US" dirty="0" smtClean="0"/>
              <a:t> there were 77 unfilled positions </a:t>
            </a:r>
            <a:r>
              <a:rPr lang="en-US" dirty="0"/>
              <a:t>in the Street and Enterprise funds for a grand total of </a:t>
            </a:r>
            <a:r>
              <a:rPr lang="en-US" dirty="0" smtClean="0"/>
              <a:t>175 authorized </a:t>
            </a:r>
            <a:r>
              <a:rPr lang="en-US" dirty="0"/>
              <a:t>but unfilled positions and savings of approximately </a:t>
            </a:r>
            <a:r>
              <a:rPr lang="en-US" dirty="0" smtClean="0"/>
              <a:t>$12.9 million City-wide. ($8.859 million in general fund)</a:t>
            </a:r>
          </a:p>
          <a:p>
            <a:endParaRPr lang="en-US" dirty="0" smtClean="0"/>
          </a:p>
          <a:p>
            <a:r>
              <a:rPr lang="en-US" dirty="0" smtClean="0"/>
              <a:t>The 98 vacant positions include 21 Police Officers and five (5) higher level uniformed position (Sergeant).</a:t>
            </a:r>
            <a:r>
              <a:rPr lang="en-US" baseline="0" dirty="0" smtClean="0"/>
              <a:t>  </a:t>
            </a:r>
          </a:p>
          <a:p>
            <a:endParaRPr lang="en-US" baseline="0" dirty="0" smtClean="0">
              <a:solidFill>
                <a:srgbClr val="FF0000"/>
              </a:solidFill>
            </a:endParaRPr>
          </a:p>
        </p:txBody>
      </p:sp>
    </p:spTree>
    <p:extLst>
      <p:ext uri="{BB962C8B-B14F-4D97-AF65-F5344CB8AC3E}">
        <p14:creationId xmlns:p14="http://schemas.microsoft.com/office/powerpoint/2010/main" val="1806506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A08C7E88-2439-4BB4-BAC5-CC714DE5D698}" type="slidenum">
              <a:rPr lang="en-US" sz="1200"/>
              <a:pPr/>
              <a:t>18</a:t>
            </a:fld>
            <a:endParaRPr lang="en-US" sz="120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953328" y="4407108"/>
            <a:ext cx="5407715" cy="4092315"/>
          </a:xfrm>
          <a:noFill/>
        </p:spPr>
        <p:txBody>
          <a:bodyPr/>
          <a:lstStyle/>
          <a:p>
            <a:pPr defTabSz="948507">
              <a:defRPr/>
            </a:pPr>
            <a:r>
              <a:rPr lang="en-US" dirty="0">
                <a:solidFill>
                  <a:srgbClr val="000000"/>
                </a:solidFill>
              </a:rPr>
              <a:t>In addition to the 98 unfilled positions in the General Fund, as of the December 29</a:t>
            </a:r>
            <a:r>
              <a:rPr lang="en-US" baseline="30000" dirty="0">
                <a:solidFill>
                  <a:srgbClr val="000000"/>
                </a:solidFill>
              </a:rPr>
              <a:t>th</a:t>
            </a:r>
            <a:r>
              <a:rPr lang="en-US" dirty="0">
                <a:solidFill>
                  <a:srgbClr val="000000"/>
                </a:solidFill>
              </a:rPr>
              <a:t> payroll for the period ending December 22, there were 77 unfilled positions in the Street and Enterprise funds for a grand total of 175 authorized but unfilled positions and savings of approximately $12.9 million City-wide. ($8.859 million in general fund)</a:t>
            </a:r>
          </a:p>
          <a:p>
            <a:pPr defTabSz="948507">
              <a:defRPr/>
            </a:pPr>
            <a:endParaRPr lang="en-US" dirty="0">
              <a:solidFill>
                <a:srgbClr val="000000"/>
              </a:solidFill>
            </a:endParaRPr>
          </a:p>
          <a:p>
            <a:pPr defTabSz="948507">
              <a:defRPr/>
            </a:pPr>
            <a:r>
              <a:rPr lang="en-US" dirty="0">
                <a:solidFill>
                  <a:srgbClr val="000000"/>
                </a:solidFill>
              </a:rPr>
              <a:t>The 98 vacant positions include 21 Police Officers and five (5) higher level uniformed position (Sergeant).  </a:t>
            </a:r>
          </a:p>
          <a:p>
            <a:pPr defTabSz="948507">
              <a:defRPr/>
            </a:pPr>
            <a:endParaRPr lang="en-US" dirty="0">
              <a:solidFill>
                <a:srgbClr val="FF0000"/>
              </a:solidFill>
            </a:endParaRPr>
          </a:p>
          <a:p>
            <a:endParaRPr lang="en-US" dirty="0" smtClean="0"/>
          </a:p>
          <a:p>
            <a:pPr defTabSz="912526">
              <a:defRPr/>
            </a:pPr>
            <a:r>
              <a:rPr lang="en-US" baseline="0" dirty="0" smtClean="0"/>
              <a:t>Oct 2016 – 140 (60 Police Officers, 4 Sergeants)</a:t>
            </a:r>
          </a:p>
          <a:p>
            <a:pPr defTabSz="912526">
              <a:defRPr/>
            </a:pPr>
            <a:r>
              <a:rPr lang="en-US" dirty="0" smtClean="0"/>
              <a:t>Nov 2016 – 132 (61 Police Officers, 4 Sergeants)</a:t>
            </a:r>
          </a:p>
          <a:p>
            <a:pPr defTabSz="912526">
              <a:defRPr/>
            </a:pPr>
            <a:r>
              <a:rPr lang="en-US" dirty="0" smtClean="0"/>
              <a:t>Dec 2016 – 143 (62 Police Officers, 4 Sergeants)</a:t>
            </a:r>
          </a:p>
          <a:p>
            <a:pPr defTabSz="912526">
              <a:defRPr/>
            </a:pPr>
            <a:endParaRPr lang="en-US" dirty="0" smtClean="0"/>
          </a:p>
          <a:p>
            <a:pPr defTabSz="912526">
              <a:defRPr/>
            </a:pPr>
            <a:r>
              <a:rPr lang="en-US" dirty="0" smtClean="0"/>
              <a:t>March 2017 – 148 (62 Police Officers, 1 Sergeant)</a:t>
            </a:r>
          </a:p>
          <a:p>
            <a:pPr defTabSz="912526">
              <a:defRPr/>
            </a:pPr>
            <a:r>
              <a:rPr lang="en-US" dirty="0" smtClean="0"/>
              <a:t>June 2017 – 153 (65 Police</a:t>
            </a:r>
            <a:r>
              <a:rPr lang="en-US" baseline="0" dirty="0" smtClean="0"/>
              <a:t> Officers, 3 Sergeants)</a:t>
            </a:r>
          </a:p>
          <a:p>
            <a:pPr defTabSz="912526">
              <a:defRPr/>
            </a:pPr>
            <a:r>
              <a:rPr lang="en-US" dirty="0" smtClean="0"/>
              <a:t>Sept 2017 – 130 (51 Police Officers, 2 Sergeants)</a:t>
            </a:r>
          </a:p>
          <a:p>
            <a:pPr defTabSz="912526">
              <a:defRPr/>
            </a:pPr>
            <a:r>
              <a:rPr lang="en-US" dirty="0" smtClean="0"/>
              <a:t>Dec</a:t>
            </a:r>
            <a:r>
              <a:rPr lang="en-US" baseline="0" dirty="0" smtClean="0"/>
              <a:t> 2017 – 98 (21 Police Officers, 5 Sergeants)</a:t>
            </a:r>
          </a:p>
          <a:p>
            <a:pPr defTabSz="912526">
              <a:defRPr/>
            </a:pPr>
            <a:endParaRPr lang="en-US" baseline="0" dirty="0" smtClean="0"/>
          </a:p>
          <a:p>
            <a:pPr defTabSz="912526">
              <a:defRPr/>
            </a:pPr>
            <a:r>
              <a:rPr lang="en-US" baseline="0" dirty="0" smtClean="0"/>
              <a:t>There were three recruit schools in 2017: beginning 2/20, 8/21, and 11/13.</a:t>
            </a:r>
            <a:endParaRPr lang="en-US" dirty="0" smtClean="0"/>
          </a:p>
        </p:txBody>
      </p:sp>
    </p:spTree>
    <p:extLst>
      <p:ext uri="{BB962C8B-B14F-4D97-AF65-F5344CB8AC3E}">
        <p14:creationId xmlns:p14="http://schemas.microsoft.com/office/powerpoint/2010/main" val="3154870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DC4D3D50-E431-4A21-8565-DB41E8DC054F}" type="slidenum">
              <a:rPr lang="en-US" sz="1200"/>
              <a:pPr/>
              <a:t>2</a:t>
            </a:fld>
            <a:endParaRPr lang="en-US" sz="1200" dirty="0"/>
          </a:p>
        </p:txBody>
      </p:sp>
      <p:sp>
        <p:nvSpPr>
          <p:cNvPr id="24579" name="Rectangle 2"/>
          <p:cNvSpPr>
            <a:spLocks noGrp="1" noRot="1" noChangeAspect="1" noChangeArrowheads="1" noTextEdit="1"/>
          </p:cNvSpPr>
          <p:nvPr>
            <p:ph type="sldImg"/>
          </p:nvPr>
        </p:nvSpPr>
        <p:spPr>
          <a:ln/>
        </p:spPr>
      </p:sp>
      <p:graphicFrame>
        <p:nvGraphicFramePr>
          <p:cNvPr id="2" name="Object 1"/>
          <p:cNvGraphicFramePr>
            <a:graphicFrameLocks noChangeAspect="1"/>
          </p:cNvGraphicFramePr>
          <p:nvPr>
            <p:extLst>
              <p:ext uri="{D42A27DB-BD31-4B8C-83A1-F6EECF244321}">
                <p14:modId xmlns:p14="http://schemas.microsoft.com/office/powerpoint/2010/main" val="144018735"/>
              </p:ext>
            </p:extLst>
          </p:nvPr>
        </p:nvGraphicFramePr>
        <p:xfrm>
          <a:off x="1681370" y="5036695"/>
          <a:ext cx="3848099" cy="3147934"/>
        </p:xfrm>
        <a:graphic>
          <a:graphicData uri="http://schemas.openxmlformats.org/presentationml/2006/ole">
            <mc:AlternateContent xmlns:mc="http://schemas.openxmlformats.org/markup-compatibility/2006">
              <mc:Choice xmlns:v="urn:schemas-microsoft-com:vml" Requires="v">
                <p:oleObj spid="_x0000_s40522" name="Worksheet" r:id="rId4" imgW="2943098" imgH="2495610" progId="Excel.Sheet.12">
                  <p:embed/>
                </p:oleObj>
              </mc:Choice>
              <mc:Fallback>
                <p:oleObj name="Worksheet" r:id="rId4" imgW="2943098" imgH="2495610" progId="Excel.Sheet.12">
                  <p:embed/>
                  <p:pic>
                    <p:nvPicPr>
                      <p:cNvPr id="0" name=""/>
                      <p:cNvPicPr/>
                      <p:nvPr/>
                    </p:nvPicPr>
                    <p:blipFill>
                      <a:blip r:embed="rId5"/>
                      <a:stretch>
                        <a:fillRect/>
                      </a:stretch>
                    </p:blipFill>
                    <p:spPr>
                      <a:xfrm>
                        <a:off x="1681370" y="5036695"/>
                        <a:ext cx="3848099" cy="3147934"/>
                      </a:xfrm>
                      <a:prstGeom prst="rect">
                        <a:avLst/>
                      </a:prstGeom>
                    </p:spPr>
                  </p:pic>
                </p:oleObj>
              </mc:Fallback>
            </mc:AlternateContent>
          </a:graphicData>
        </a:graphic>
      </p:graphicFrame>
      <p:sp>
        <p:nvSpPr>
          <p:cNvPr id="3" name="Notes Placeholder 2"/>
          <p:cNvSpPr>
            <a:spLocks noGrp="1"/>
          </p:cNvSpPr>
          <p:nvPr>
            <p:ph type="body" idx="1"/>
          </p:nvPr>
        </p:nvSpPr>
        <p:spPr>
          <a:xfrm>
            <a:off x="954157" y="4564507"/>
            <a:ext cx="5408544" cy="236093"/>
          </a:xfrm>
        </p:spPr>
        <p:txBody>
          <a:bodyPr/>
          <a:lstStyle/>
          <a:p>
            <a:endParaRPr lang="en-US" dirty="0"/>
          </a:p>
        </p:txBody>
      </p:sp>
    </p:spTree>
    <p:extLst>
      <p:ext uri="{BB962C8B-B14F-4D97-AF65-F5344CB8AC3E}">
        <p14:creationId xmlns:p14="http://schemas.microsoft.com/office/powerpoint/2010/main" val="1898747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79B4F150-BA8F-438A-8CCB-F012E8A94694}" type="slidenum">
              <a:rPr lang="en-US" sz="1200"/>
              <a:pPr/>
              <a:t>3</a:t>
            </a:fld>
            <a:endParaRPr lang="en-US" sz="1200" dirty="0"/>
          </a:p>
        </p:txBody>
      </p:sp>
      <p:sp>
        <p:nvSpPr>
          <p:cNvPr id="25603" name="Rectangle 2"/>
          <p:cNvSpPr>
            <a:spLocks noGrp="1" noRot="1" noChangeAspect="1" noChangeArrowheads="1" noTextEdit="1"/>
          </p:cNvSpPr>
          <p:nvPr>
            <p:ph type="sldImg"/>
          </p:nvPr>
        </p:nvSpPr>
        <p:spPr>
          <a:ln/>
        </p:spPr>
      </p:sp>
      <p:graphicFrame>
        <p:nvGraphicFramePr>
          <p:cNvPr id="25605" name="Object 340"/>
          <p:cNvGraphicFramePr>
            <a:graphicFrameLocks noChangeAspect="1"/>
          </p:cNvGraphicFramePr>
          <p:nvPr>
            <p:extLst>
              <p:ext uri="{D42A27DB-BD31-4B8C-83A1-F6EECF244321}">
                <p14:modId xmlns:p14="http://schemas.microsoft.com/office/powerpoint/2010/main" val="3203095113"/>
              </p:ext>
            </p:extLst>
          </p:nvPr>
        </p:nvGraphicFramePr>
        <p:xfrm>
          <a:off x="1524010" y="5036697"/>
          <a:ext cx="4058478" cy="3081727"/>
        </p:xfrm>
        <a:graphic>
          <a:graphicData uri="http://schemas.openxmlformats.org/presentationml/2006/ole">
            <mc:AlternateContent xmlns:mc="http://schemas.openxmlformats.org/markup-compatibility/2006">
              <mc:Choice xmlns:v="urn:schemas-microsoft-com:vml" Requires="v">
                <p:oleObj spid="_x0000_s41568" name="Worksheet" r:id="rId4" imgW="3276713" imgH="2486160" progId="Excel.Sheet.8">
                  <p:embed/>
                </p:oleObj>
              </mc:Choice>
              <mc:Fallback>
                <p:oleObj name="Worksheet" r:id="rId4" imgW="3276713" imgH="2486160" progId="Excel.Sheet.8">
                  <p:embed/>
                  <p:pic>
                    <p:nvPicPr>
                      <p:cNvPr id="0" name=""/>
                      <p:cNvPicPr>
                        <a:picLocks noChangeAspect="1" noChangeArrowheads="1"/>
                      </p:cNvPicPr>
                      <p:nvPr/>
                    </p:nvPicPr>
                    <p:blipFill>
                      <a:blip r:embed="rId5"/>
                      <a:srcRect/>
                      <a:stretch>
                        <a:fillRect/>
                      </a:stretch>
                    </p:blipFill>
                    <p:spPr bwMode="auto">
                      <a:xfrm>
                        <a:off x="1524010" y="5036697"/>
                        <a:ext cx="4058478" cy="3081727"/>
                      </a:xfrm>
                      <a:prstGeom prst="rect">
                        <a:avLst/>
                      </a:prstGeom>
                      <a:noFill/>
                      <a:ln>
                        <a:noFill/>
                      </a:ln>
                      <a:effectLst/>
                      <a:extLst/>
                    </p:spPr>
                  </p:pic>
                </p:oleObj>
              </mc:Fallback>
            </mc:AlternateContent>
          </a:graphicData>
        </a:graphic>
      </p:graphicFrame>
      <p:sp>
        <p:nvSpPr>
          <p:cNvPr id="3" name="Notes Placeholder 2"/>
          <p:cNvSpPr>
            <a:spLocks noGrp="1"/>
          </p:cNvSpPr>
          <p:nvPr>
            <p:ph type="body" idx="1"/>
          </p:nvPr>
        </p:nvSpPr>
        <p:spPr>
          <a:xfrm>
            <a:off x="953339" y="4369016"/>
            <a:ext cx="5218872" cy="812591"/>
          </a:xfrm>
        </p:spPr>
        <p:txBody>
          <a:bodyPr/>
          <a:lstStyle/>
          <a:p>
            <a:r>
              <a:rPr lang="en-US" sz="1100" dirty="0"/>
              <a:t>Revenues </a:t>
            </a:r>
            <a:r>
              <a:rPr lang="en-US" sz="1100" dirty="0"/>
              <a:t>were </a:t>
            </a:r>
            <a:r>
              <a:rPr lang="en-US" sz="1100" dirty="0"/>
              <a:t>approximately </a:t>
            </a:r>
            <a:r>
              <a:rPr lang="en-US" sz="1100" dirty="0"/>
              <a:t>$360.000 below the amended </a:t>
            </a:r>
            <a:r>
              <a:rPr lang="en-US" sz="1100" dirty="0"/>
              <a:t>budget and approximately </a:t>
            </a:r>
            <a:r>
              <a:rPr lang="en-US" sz="1100" dirty="0"/>
              <a:t>$3.43 million </a:t>
            </a:r>
            <a:r>
              <a:rPr lang="en-US" sz="1100" dirty="0"/>
              <a:t>above the same period a year ago.  Variances will be discussed in detail in a moment.</a:t>
            </a:r>
          </a:p>
          <a:p>
            <a:endParaRPr lang="en-US" sz="1100" dirty="0">
              <a:solidFill>
                <a:srgbClr val="FF0000"/>
              </a:solidFill>
            </a:endParaRPr>
          </a:p>
        </p:txBody>
      </p:sp>
    </p:spTree>
    <p:extLst>
      <p:ext uri="{BB962C8B-B14F-4D97-AF65-F5344CB8AC3E}">
        <p14:creationId xmlns:p14="http://schemas.microsoft.com/office/powerpoint/2010/main" val="2814576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9D5A0D90-03CA-4E09-8E9A-23FF94996F55}" type="slidenum">
              <a:rPr lang="en-US" sz="1200"/>
              <a:pPr/>
              <a:t>4</a:t>
            </a:fld>
            <a:endParaRPr lang="en-US" sz="1200" dirty="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609600" y="4329113"/>
            <a:ext cx="6202017" cy="4643201"/>
          </a:xfrm>
          <a:noFill/>
        </p:spPr>
        <p:txBody>
          <a:bodyPr/>
          <a:lstStyle/>
          <a:p>
            <a:pPr defTabSz="946839">
              <a:spcAft>
                <a:spcPts val="600"/>
              </a:spcAft>
              <a:defRPr/>
            </a:pPr>
            <a:r>
              <a:rPr lang="en-US" sz="1100" b="1" u="sng" dirty="0">
                <a:latin typeface="Arial" panose="020B0604020202020204" pitchFamily="34" charset="0"/>
                <a:cs typeface="Arial" panose="020B0604020202020204" pitchFamily="34" charset="0"/>
              </a:rPr>
              <a:t>General Property Tax (line 1):</a:t>
            </a:r>
            <a:r>
              <a:rPr lang="en-US" sz="1100" dirty="0">
                <a:latin typeface="Arial" panose="020B0604020202020204" pitchFamily="34" charset="0"/>
                <a:cs typeface="Arial" panose="020B0604020202020204" pitchFamily="34" charset="0"/>
              </a:rPr>
              <a:t>  </a:t>
            </a:r>
            <a:r>
              <a:rPr lang="en-US" sz="1100" dirty="0">
                <a:latin typeface="Arial" panose="020B0604020202020204" pitchFamily="34" charset="0"/>
                <a:ea typeface="Times New Roman" panose="02020603050405020304" pitchFamily="18" charset="0"/>
              </a:rPr>
              <a:t>Approximately $116,400 of the unfavorable </a:t>
            </a:r>
            <a:r>
              <a:rPr lang="en-US" sz="1100" dirty="0">
                <a:latin typeface="Arial" panose="020B0604020202020204" pitchFamily="34" charset="0"/>
                <a:ea typeface="Times New Roman" panose="02020603050405020304" pitchFamily="18" charset="0"/>
              </a:rPr>
              <a:t>variance is </a:t>
            </a:r>
            <a:r>
              <a:rPr lang="en-US" sz="1100" dirty="0">
                <a:latin typeface="Arial" panose="020B0604020202020204" pitchFamily="34" charset="0"/>
                <a:ea typeface="Times New Roman" panose="02020603050405020304" pitchFamily="18" charset="0"/>
              </a:rPr>
              <a:t>associated with the dedicated pension levies.  Actual receipts associated with the pension tax levies are passed through the General Fund and recorded as Contributions to the Police and Fire Pension plans.</a:t>
            </a:r>
            <a:endParaRPr lang="en-US" sz="1100" dirty="0"/>
          </a:p>
          <a:p>
            <a:pPr defTabSz="946839">
              <a:spcAft>
                <a:spcPts val="600"/>
              </a:spcAft>
              <a:defRPr/>
            </a:pPr>
            <a:r>
              <a:rPr lang="en-US" sz="1100" b="1" u="sng" dirty="0">
                <a:latin typeface="Arial" panose="020B0604020202020204" pitchFamily="34" charset="0"/>
                <a:cs typeface="Arial" panose="020B0604020202020204" pitchFamily="34" charset="0"/>
              </a:rPr>
              <a:t>Sales Tax (line 2):</a:t>
            </a:r>
            <a:r>
              <a:rPr lang="en-US" sz="1100" dirty="0">
                <a:latin typeface="Arial" panose="020B0604020202020204" pitchFamily="34" charset="0"/>
                <a:cs typeface="Arial" panose="020B0604020202020204" pitchFamily="34" charset="0"/>
              </a:rPr>
              <a:t>  Detailed on following slides</a:t>
            </a:r>
          </a:p>
          <a:p>
            <a:pPr defTabSz="946839">
              <a:spcAft>
                <a:spcPts val="600"/>
              </a:spcAft>
              <a:defRPr/>
            </a:pPr>
            <a:r>
              <a:rPr lang="en-US" sz="1100" b="1" u="sng" dirty="0"/>
              <a:t>Licenses and permits (line 3):</a:t>
            </a:r>
            <a:r>
              <a:rPr lang="en-US" sz="1100" dirty="0"/>
              <a:t>  </a:t>
            </a:r>
            <a:r>
              <a:rPr lang="en-US" sz="1100" dirty="0">
                <a:latin typeface="Arial" panose="020B0604020202020204" pitchFamily="34" charset="0"/>
                <a:ea typeface="Times New Roman" panose="02020603050405020304" pitchFamily="18" charset="0"/>
              </a:rPr>
              <a:t>At year-end, Business License and Mixed Drink License revenues were 1.35% above budget. In addition, building related permits were approximately 1.3% above budget.</a:t>
            </a:r>
          </a:p>
          <a:p>
            <a:pPr defTabSz="946839">
              <a:spcAft>
                <a:spcPts val="600"/>
              </a:spcAft>
              <a:defRPr/>
            </a:pPr>
            <a:r>
              <a:rPr lang="en-US" sz="1100" b="1" u="sng" dirty="0">
                <a:latin typeface="Arial" panose="020B0604020202020204" pitchFamily="34" charset="0"/>
                <a:cs typeface="Arial" panose="020B0604020202020204" pitchFamily="34" charset="0"/>
              </a:rPr>
              <a:t>Investment </a:t>
            </a:r>
            <a:r>
              <a:rPr lang="en-US" sz="1100" b="1" u="sng" dirty="0">
                <a:latin typeface="Arial" panose="020B0604020202020204" pitchFamily="34" charset="0"/>
                <a:cs typeface="Arial" panose="020B0604020202020204" pitchFamily="34" charset="0"/>
              </a:rPr>
              <a:t>Income (line 8):</a:t>
            </a:r>
            <a:r>
              <a:rPr lang="en-US" sz="1100" dirty="0">
                <a:latin typeface="Arial" panose="020B0604020202020204" pitchFamily="34" charset="0"/>
                <a:cs typeface="Arial" panose="020B0604020202020204" pitchFamily="34" charset="0"/>
              </a:rPr>
              <a:t>  </a:t>
            </a:r>
            <a:r>
              <a:rPr lang="en-US" sz="1100" dirty="0">
                <a:latin typeface="Arial" panose="020B0604020202020204" pitchFamily="34" charset="0"/>
                <a:ea typeface="Times New Roman" panose="02020603050405020304" pitchFamily="18" charset="0"/>
              </a:rPr>
              <a:t>Realized investment income, in the amount of $333,536, exceeded the original budget and the final amended budget.  The year-end adjustment for the change in the fair market value of the portfolio was $77,597 less than it was at the end of 2016, which reduced investment income for the 2017 fiscal year.  The change in market value is primarily the result of rising interest rates which cause a decline in the unrealized value of fixed income securities.  The opposite is true of lowered interest rates.  The portfolio utilizes a stated buy and hold strategy which results in redemption of investments at maturity at par value</a:t>
            </a:r>
            <a:r>
              <a:rPr lang="en-US" sz="1100" dirty="0">
                <a:latin typeface="Arial" panose="020B0604020202020204" pitchFamily="34" charset="0"/>
                <a:ea typeface="Times New Roman" panose="02020603050405020304" pitchFamily="18" charset="0"/>
              </a:rPr>
              <a:t>.</a:t>
            </a:r>
          </a:p>
          <a:p>
            <a:pPr defTabSz="946839">
              <a:spcAft>
                <a:spcPts val="600"/>
              </a:spcAft>
              <a:defRPr/>
            </a:pPr>
            <a:r>
              <a:rPr lang="en-US" b="1" u="sng" dirty="0" smtClean="0"/>
              <a:t>Miscellaneous </a:t>
            </a:r>
            <a:r>
              <a:rPr lang="en-US" b="1" u="sng" dirty="0"/>
              <a:t>(line 9</a:t>
            </a:r>
            <a:r>
              <a:rPr lang="en-US" sz="1100" b="1" u="sng" dirty="0"/>
              <a:t>):</a:t>
            </a:r>
            <a:r>
              <a:rPr lang="en-US" sz="1100" b="1" dirty="0"/>
              <a:t>  </a:t>
            </a:r>
            <a:r>
              <a:rPr lang="en-US" sz="1100" dirty="0"/>
              <a:t>The Little Rock Convention and Visitor’s Bureau (LRCVB) makes annual contributions for operating expenses at the River Market in the amount of $250,000 and for debt service on the short-term note issued for the purchase of the Cromwell Building in the amount of $602,722.  Other miscellaneous revenues include Workers’ Compensation reimbursements, rents and royalties from tower leases, local tax rebates, and miscellaneous revenues dedicated to the Police Pension fund.  The favorable variance in comparison to budget was primarily due to an additional contribution received from LRCVB in the amount of $103,425 to offset the revenue shortfall and expenditure overage associated with operation of the River Market, and to the auction of seized police evidence, which generated approximately $147,000 in miscellaneous revenue that was not budgeted.  In addition, miscellaneous revenues dedicated to the Police Pension fund and revenues generated from rents and royalties exceeded budget by approximately $63,000 and $47,000, respectively.</a:t>
            </a:r>
            <a:endParaRPr lang="en-US" sz="1100" dirty="0">
              <a:solidFill>
                <a:srgbClr val="FF0000"/>
              </a:solidFill>
            </a:endParaRPr>
          </a:p>
        </p:txBody>
      </p:sp>
    </p:spTree>
    <p:extLst>
      <p:ext uri="{BB962C8B-B14F-4D97-AF65-F5344CB8AC3E}">
        <p14:creationId xmlns:p14="http://schemas.microsoft.com/office/powerpoint/2010/main" val="4168696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9D5A0D90-03CA-4E09-8E9A-23FF94996F55}" type="slidenum">
              <a:rPr lang="en-US" sz="1200"/>
              <a:pPr/>
              <a:t>5</a:t>
            </a:fld>
            <a:endParaRPr lang="en-US" sz="1200" dirty="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609600" y="4329113"/>
            <a:ext cx="6202017" cy="4643201"/>
          </a:xfrm>
          <a:noFill/>
        </p:spPr>
        <p:txBody>
          <a:bodyPr/>
          <a:lstStyle/>
          <a:p>
            <a:pPr defTabSz="946839">
              <a:spcAft>
                <a:spcPts val="600"/>
              </a:spcAft>
              <a:defRPr/>
            </a:pPr>
            <a:endParaRPr lang="en-US" dirty="0">
              <a:solidFill>
                <a:srgbClr val="FF0000"/>
              </a:solidFill>
            </a:endParaRPr>
          </a:p>
        </p:txBody>
      </p:sp>
    </p:spTree>
    <p:extLst>
      <p:ext uri="{BB962C8B-B14F-4D97-AF65-F5344CB8AC3E}">
        <p14:creationId xmlns:p14="http://schemas.microsoft.com/office/powerpoint/2010/main" val="1252223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2BA384DB-FC58-4124-A0C0-E477CF682E74}" type="slidenum">
              <a:rPr lang="en-US" sz="1200"/>
              <a:pPr/>
              <a:t>6</a:t>
            </a:fld>
            <a:endParaRPr lang="en-US" sz="1200" dirty="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54163" y="4409618"/>
            <a:ext cx="5599041" cy="4505782"/>
          </a:xfrm>
          <a:noFill/>
        </p:spPr>
        <p:txBody>
          <a:bodyPr/>
          <a:lstStyle/>
          <a:p>
            <a:pPr>
              <a:spcAft>
                <a:spcPts val="600"/>
              </a:spcAft>
            </a:pPr>
            <a:r>
              <a:rPr lang="en-US" b="1" u="sng" dirty="0">
                <a:latin typeface="Arial" panose="020B0604020202020204" pitchFamily="34" charset="0"/>
                <a:cs typeface="Arial" panose="020B0604020202020204" pitchFamily="34" charset="0"/>
              </a:rPr>
              <a:t>General Property Tax (line 1):</a:t>
            </a:r>
            <a:r>
              <a:rPr lang="en-US" dirty="0">
                <a:latin typeface="Arial" panose="020B0604020202020204" pitchFamily="34" charset="0"/>
                <a:cs typeface="Arial" panose="020B0604020202020204" pitchFamily="34" charset="0"/>
              </a:rPr>
              <a:t> </a:t>
            </a:r>
            <a:r>
              <a:rPr lang="en-US" dirty="0" smtClean="0"/>
              <a:t>The </a:t>
            </a:r>
            <a:r>
              <a:rPr lang="en-US" dirty="0"/>
              <a:t>original charge, which is the assessment of real and personal property from the prior year is 4.2% higher than last year.  </a:t>
            </a:r>
            <a:r>
              <a:rPr lang="en-US" dirty="0" smtClean="0"/>
              <a:t>The growth was offset by the timing of excess commissions received last year.  January </a:t>
            </a:r>
            <a:r>
              <a:rPr lang="en-US" dirty="0"/>
              <a:t>2016 revenues included approximately $926,000 in excess commissions associated with 2015 that were received too late to be recognized in the previous year.  </a:t>
            </a:r>
            <a:r>
              <a:rPr lang="en-US" dirty="0" smtClean="0"/>
              <a:t>The timing increased 2016 revenues.</a:t>
            </a:r>
          </a:p>
          <a:p>
            <a:pPr>
              <a:spcAft>
                <a:spcPts val="600"/>
              </a:spcAft>
            </a:pPr>
            <a:r>
              <a:rPr lang="en-US" b="1" u="sng" dirty="0" smtClean="0">
                <a:latin typeface="Arial" panose="020B0604020202020204" pitchFamily="34" charset="0"/>
                <a:cs typeface="Arial" panose="020B0604020202020204" pitchFamily="34" charset="0"/>
              </a:rPr>
              <a:t>Sales Taxes (line 2):</a:t>
            </a:r>
            <a:r>
              <a:rPr lang="en-US" dirty="0" smtClean="0">
                <a:latin typeface="Arial" panose="020B0604020202020204" pitchFamily="34" charset="0"/>
                <a:cs typeface="Arial" panose="020B0604020202020204" pitchFamily="34" charset="0"/>
              </a:rPr>
              <a:t>  Detailed on later slide – growth of 1.71%</a:t>
            </a:r>
            <a:endParaRPr lang="en-US" b="1" u="sng" dirty="0" smtClean="0">
              <a:latin typeface="Arial" panose="020B0604020202020204" pitchFamily="34" charset="0"/>
              <a:cs typeface="Arial" panose="020B0604020202020204" pitchFamily="34" charset="0"/>
            </a:endParaRPr>
          </a:p>
          <a:p>
            <a:pPr>
              <a:spcAft>
                <a:spcPts val="600"/>
              </a:spcAft>
            </a:pPr>
            <a:r>
              <a:rPr lang="en-US" b="1" u="sng" dirty="0" smtClean="0">
                <a:latin typeface="Arial" panose="020B0604020202020204" pitchFamily="34" charset="0"/>
                <a:cs typeface="Arial" panose="020B0604020202020204" pitchFamily="34" charset="0"/>
              </a:rPr>
              <a:t>Licenses </a:t>
            </a:r>
            <a:r>
              <a:rPr lang="en-US" b="1" u="sng" dirty="0">
                <a:latin typeface="Arial" panose="020B0604020202020204" pitchFamily="34" charset="0"/>
                <a:cs typeface="Arial" panose="020B0604020202020204" pitchFamily="34" charset="0"/>
              </a:rPr>
              <a:t>and Permits (line 3):</a:t>
            </a:r>
            <a:r>
              <a:rPr lang="en-US" dirty="0">
                <a:latin typeface="Arial" panose="020B0604020202020204" pitchFamily="34" charset="0"/>
                <a:cs typeface="Arial" panose="020B0604020202020204" pitchFamily="34" charset="0"/>
              </a:rPr>
              <a:t>  </a:t>
            </a:r>
            <a:r>
              <a:rPr lang="en-US" dirty="0"/>
              <a:t>Business and Mixed Drink license revenues </a:t>
            </a:r>
            <a:r>
              <a:rPr lang="en-US" dirty="0" smtClean="0"/>
              <a:t>were </a:t>
            </a:r>
            <a:r>
              <a:rPr lang="en-US" dirty="0"/>
              <a:t>approximately </a:t>
            </a:r>
            <a:r>
              <a:rPr lang="en-US" dirty="0" smtClean="0"/>
              <a:t>$295,600 or 3% above </a:t>
            </a:r>
            <a:r>
              <a:rPr lang="en-US" dirty="0"/>
              <a:t>last year.  In addition, permit fees </a:t>
            </a:r>
            <a:r>
              <a:rPr lang="en-US" dirty="0" smtClean="0"/>
              <a:t>were </a:t>
            </a:r>
            <a:r>
              <a:rPr lang="en-US" dirty="0"/>
              <a:t>approximately </a:t>
            </a:r>
            <a:r>
              <a:rPr lang="en-US" dirty="0" smtClean="0"/>
              <a:t>$373,000 and 16% above </a:t>
            </a:r>
            <a:r>
              <a:rPr lang="en-US" dirty="0"/>
              <a:t>prior year due to the timing of commercial activity. </a:t>
            </a:r>
            <a:endParaRPr lang="en-US" dirty="0" smtClean="0"/>
          </a:p>
          <a:p>
            <a:pPr>
              <a:spcAft>
                <a:spcPts val="600"/>
              </a:spcAft>
            </a:pPr>
            <a:r>
              <a:rPr lang="en-US" b="1" u="sng" dirty="0" smtClean="0"/>
              <a:t>Fines </a:t>
            </a:r>
            <a:r>
              <a:rPr lang="en-US" b="1" u="sng" dirty="0"/>
              <a:t>and Fees (line 6):</a:t>
            </a:r>
            <a:r>
              <a:rPr lang="en-US" b="1" dirty="0"/>
              <a:t> </a:t>
            </a:r>
            <a:r>
              <a:rPr lang="en-US" dirty="0">
                <a:latin typeface="Arial" panose="020B0604020202020204" pitchFamily="34" charset="0"/>
                <a:ea typeface="Times New Roman" panose="02020603050405020304" pitchFamily="18" charset="0"/>
              </a:rPr>
              <a:t>Fewer tickets have been issued in comparison to prior year and the new court system allows a smaller minimum installment payment on fines, with payment schedules over a longer period of time.  In addition, the number of defendants choosing community service has increased. </a:t>
            </a:r>
            <a:endParaRPr lang="en-US" dirty="0" smtClean="0">
              <a:latin typeface="Arial" panose="020B0604020202020204" pitchFamily="34" charset="0"/>
              <a:ea typeface="Times New Roman" panose="02020603050405020304" pitchFamily="18" charset="0"/>
            </a:endParaRPr>
          </a:p>
          <a:p>
            <a:pPr defTabSz="946839">
              <a:spcAft>
                <a:spcPts val="600"/>
              </a:spcAft>
              <a:defRPr/>
            </a:pPr>
            <a:r>
              <a:rPr lang="en-US" b="1" u="sng" dirty="0" smtClean="0"/>
              <a:t>Miscellaneous (line 9):</a:t>
            </a:r>
            <a:r>
              <a:rPr lang="en-US" dirty="0" smtClean="0"/>
              <a:t>  Miscellaneous revenue included $602,722 in reimbursement from LRCVB for the first payment on the note issued in 2016 for the purchase of the Cromwell building.   In addition, LRCVB contributed an additional </a:t>
            </a:r>
            <a:r>
              <a:rPr lang="en-US" dirty="0">
                <a:latin typeface="Arial" panose="020B0604020202020204" pitchFamily="34" charset="0"/>
                <a:ea typeface="Times New Roman" panose="02020603050405020304" pitchFamily="18" charset="0"/>
              </a:rPr>
              <a:t>$103,425 to offset the revenue shortfall and expenditure overage associated with operation of the River </a:t>
            </a:r>
            <a:r>
              <a:rPr lang="en-US" dirty="0" smtClean="0">
                <a:latin typeface="Arial" panose="020B0604020202020204" pitchFamily="34" charset="0"/>
                <a:ea typeface="Times New Roman" panose="02020603050405020304" pitchFamily="18" charset="0"/>
              </a:rPr>
              <a:t>Market.  The auction of seized police evidence generated an additional $147,000 in 2017.</a:t>
            </a:r>
            <a:endParaRPr lang="en-US" b="1" u="sng" dirty="0"/>
          </a:p>
        </p:txBody>
      </p:sp>
    </p:spTree>
    <p:extLst>
      <p:ext uri="{BB962C8B-B14F-4D97-AF65-F5344CB8AC3E}">
        <p14:creationId xmlns:p14="http://schemas.microsoft.com/office/powerpoint/2010/main" val="1996250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E925595F-0996-4885-8F3C-9AA24AA0CD7F}" type="slidenum">
              <a:rPr lang="en-US" sz="1200"/>
              <a:pPr/>
              <a:t>7</a:t>
            </a:fld>
            <a:endParaRPr lang="en-US" sz="1200" dirty="0"/>
          </a:p>
        </p:txBody>
      </p:sp>
      <p:sp>
        <p:nvSpPr>
          <p:cNvPr id="28675" name="Rectangle 2"/>
          <p:cNvSpPr>
            <a:spLocks noGrp="1" noRot="1" noChangeAspect="1" noChangeArrowheads="1" noTextEdit="1"/>
          </p:cNvSpPr>
          <p:nvPr>
            <p:ph type="sldImg"/>
          </p:nvPr>
        </p:nvSpPr>
        <p:spPr>
          <a:xfrm>
            <a:off x="1211263" y="708025"/>
            <a:ext cx="4827587" cy="3621088"/>
          </a:xfrm>
          <a:ln/>
        </p:spPr>
      </p:sp>
      <p:sp>
        <p:nvSpPr>
          <p:cNvPr id="28676" name="Rectangle 3"/>
          <p:cNvSpPr>
            <a:spLocks noGrp="1" noChangeArrowheads="1"/>
          </p:cNvSpPr>
          <p:nvPr>
            <p:ph type="body" idx="1"/>
          </p:nvPr>
        </p:nvSpPr>
        <p:spPr>
          <a:noFill/>
        </p:spPr>
        <p:txBody>
          <a:bodyPr/>
          <a:lstStyle/>
          <a:p>
            <a:r>
              <a:rPr lang="en-US" b="1" u="sng" dirty="0" smtClean="0"/>
              <a:t>Monthly:</a:t>
            </a:r>
            <a:r>
              <a:rPr lang="en-US" b="1" dirty="0" smtClean="0"/>
              <a:t>  </a:t>
            </a:r>
            <a:r>
              <a:rPr lang="en-US" dirty="0" smtClean="0"/>
              <a:t>Dec 17</a:t>
            </a:r>
            <a:r>
              <a:rPr lang="en-US" baseline="0" dirty="0" smtClean="0"/>
              <a:t> – Feb 18 </a:t>
            </a:r>
            <a:r>
              <a:rPr lang="en-US" dirty="0" smtClean="0"/>
              <a:t>sales tax receipts for October, November,</a:t>
            </a:r>
            <a:r>
              <a:rPr lang="en-US" baseline="0" dirty="0" smtClean="0"/>
              <a:t> and December </a:t>
            </a:r>
            <a:r>
              <a:rPr lang="en-US" dirty="0" smtClean="0"/>
              <a:t>sales tax revenues increased 0.51%, decreased 0.65% and increased 1.79%, respectively.  </a:t>
            </a:r>
          </a:p>
          <a:p>
            <a:endParaRPr lang="en-US" b="1" u="sng" dirty="0"/>
          </a:p>
          <a:p>
            <a:r>
              <a:rPr lang="en-US" b="1" u="sng" dirty="0" smtClean="0"/>
              <a:t>YTD:</a:t>
            </a:r>
            <a:r>
              <a:rPr lang="en-US" dirty="0" smtClean="0"/>
              <a:t>  The </a:t>
            </a:r>
            <a:r>
              <a:rPr lang="en-US" b="1" dirty="0" smtClean="0"/>
              <a:t>City Sales Tax increased 1.87%</a:t>
            </a:r>
            <a:r>
              <a:rPr lang="en-US" dirty="0" smtClean="0"/>
              <a:t> for the year over the same period a year ago.  The </a:t>
            </a:r>
            <a:r>
              <a:rPr lang="en-US" b="1" dirty="0" smtClean="0"/>
              <a:t>City’s portion of the County Sales </a:t>
            </a:r>
            <a:r>
              <a:rPr lang="en-US" dirty="0" smtClean="0"/>
              <a:t>tax </a:t>
            </a:r>
            <a:r>
              <a:rPr lang="en-US" b="1" dirty="0" smtClean="0"/>
              <a:t>increased</a:t>
            </a:r>
            <a:r>
              <a:rPr lang="en-US" dirty="0" smtClean="0"/>
              <a:t> </a:t>
            </a:r>
            <a:r>
              <a:rPr lang="en-US" b="1" dirty="0" smtClean="0"/>
              <a:t>1.68%</a:t>
            </a:r>
            <a:r>
              <a:rPr lang="en-US" dirty="0" smtClean="0"/>
              <a:t>.  </a:t>
            </a:r>
            <a:r>
              <a:rPr lang="en-US" b="1" dirty="0" smtClean="0"/>
              <a:t>Combined</a:t>
            </a:r>
            <a:r>
              <a:rPr lang="en-US" dirty="0" smtClean="0"/>
              <a:t>, the blended sales tax collections </a:t>
            </a:r>
            <a:r>
              <a:rPr lang="en-US" b="1" dirty="0" smtClean="0"/>
              <a:t>increased 1.71% </a:t>
            </a:r>
            <a:r>
              <a:rPr lang="en-US" dirty="0" smtClean="0"/>
              <a:t>for the year.  The YTD amended budget required a growth rate of </a:t>
            </a:r>
            <a:r>
              <a:rPr lang="en-US" b="1" dirty="0" smtClean="0"/>
              <a:t>2.2%</a:t>
            </a:r>
            <a:r>
              <a:rPr lang="en-US" dirty="0" smtClean="0"/>
              <a:t>.</a:t>
            </a:r>
            <a:endParaRPr lang="en-US" baseline="0" dirty="0" smtClean="0"/>
          </a:p>
          <a:p>
            <a:endParaRPr lang="en-US" b="1" u="sng" dirty="0" smtClean="0"/>
          </a:p>
          <a:p>
            <a:endParaRPr lang="en-US" dirty="0" smtClean="0">
              <a:solidFill>
                <a:srgbClr val="FF0000"/>
              </a:solidFill>
            </a:endParaRPr>
          </a:p>
        </p:txBody>
      </p:sp>
    </p:spTree>
    <p:extLst>
      <p:ext uri="{BB962C8B-B14F-4D97-AF65-F5344CB8AC3E}">
        <p14:creationId xmlns:p14="http://schemas.microsoft.com/office/powerpoint/2010/main" val="1584540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AF424D09-7582-4489-A991-4CFC9EE37454}" type="slidenum">
              <a:rPr lang="en-US" sz="1200"/>
              <a:pPr/>
              <a:t>8</a:t>
            </a:fld>
            <a:endParaRPr lang="en-US" sz="1200" dirty="0"/>
          </a:p>
        </p:txBody>
      </p:sp>
      <p:sp>
        <p:nvSpPr>
          <p:cNvPr id="29699" name="Rectangle 2"/>
          <p:cNvSpPr>
            <a:spLocks noGrp="1" noRot="1" noChangeAspect="1" noChangeArrowheads="1" noTextEdit="1"/>
          </p:cNvSpPr>
          <p:nvPr>
            <p:ph type="sldImg"/>
          </p:nvPr>
        </p:nvSpPr>
        <p:spPr>
          <a:xfrm>
            <a:off x="1211263" y="708025"/>
            <a:ext cx="4827587" cy="3621088"/>
          </a:xfrm>
          <a:ln/>
        </p:spPr>
      </p:sp>
      <p:sp>
        <p:nvSpPr>
          <p:cNvPr id="29700" name="Rectangle 3"/>
          <p:cNvSpPr>
            <a:spLocks noGrp="1" noChangeArrowheads="1"/>
          </p:cNvSpPr>
          <p:nvPr>
            <p:ph type="body" idx="1"/>
          </p:nvPr>
        </p:nvSpPr>
        <p:spPr>
          <a:noFill/>
        </p:spPr>
        <p:txBody>
          <a:bodyPr/>
          <a:lstStyle/>
          <a:p>
            <a:r>
              <a:rPr lang="en-US" dirty="0" smtClean="0"/>
              <a:t>This slide highlights the City’s share of sales tax collections (including County, local, and turn back). </a:t>
            </a:r>
          </a:p>
          <a:p>
            <a:endParaRPr lang="en-US" dirty="0" smtClean="0"/>
          </a:p>
          <a:p>
            <a:r>
              <a:rPr lang="en-US" dirty="0" smtClean="0"/>
              <a:t>Blended sales tax revenues for the year </a:t>
            </a:r>
            <a:r>
              <a:rPr lang="en-US" b="1" dirty="0" smtClean="0"/>
              <a:t>were 1.71% above </a:t>
            </a:r>
            <a:r>
              <a:rPr lang="en-US" dirty="0" smtClean="0"/>
              <a:t>the same period a year ago.</a:t>
            </a:r>
          </a:p>
          <a:p>
            <a:endParaRPr lang="en-US" dirty="0" smtClean="0"/>
          </a:p>
          <a:p>
            <a:r>
              <a:rPr lang="en-US" baseline="0" dirty="0" smtClean="0"/>
              <a:t>YTD results were </a:t>
            </a:r>
            <a:r>
              <a:rPr lang="en-US" b="1" baseline="0" dirty="0" smtClean="0"/>
              <a:t>0.49% below the amended budget.</a:t>
            </a:r>
            <a:endParaRPr lang="en-US" baseline="0" dirty="0" smtClean="0"/>
          </a:p>
          <a:p>
            <a:endParaRPr lang="en-US" baseline="0" dirty="0" smtClean="0"/>
          </a:p>
        </p:txBody>
      </p:sp>
    </p:spTree>
    <p:extLst>
      <p:ext uri="{BB962C8B-B14F-4D97-AF65-F5344CB8AC3E}">
        <p14:creationId xmlns:p14="http://schemas.microsoft.com/office/powerpoint/2010/main" val="1453684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5000">
                <a:solidFill>
                  <a:schemeClr val="bg1"/>
                </a:solidFill>
                <a:latin typeface="Times New Roman" pitchFamily="18" charset="0"/>
              </a:defRPr>
            </a:lvl1pPr>
            <a:lvl2pPr marL="768899" indent="-295730">
              <a:defRPr sz="5000">
                <a:solidFill>
                  <a:schemeClr val="bg1"/>
                </a:solidFill>
                <a:latin typeface="Times New Roman" pitchFamily="18" charset="0"/>
              </a:defRPr>
            </a:lvl2pPr>
            <a:lvl3pPr marL="1182921" indent="-236586">
              <a:defRPr sz="5000">
                <a:solidFill>
                  <a:schemeClr val="bg1"/>
                </a:solidFill>
                <a:latin typeface="Times New Roman" pitchFamily="18" charset="0"/>
              </a:defRPr>
            </a:lvl3pPr>
            <a:lvl4pPr marL="1656089" indent="-236586">
              <a:defRPr sz="5000">
                <a:solidFill>
                  <a:schemeClr val="bg1"/>
                </a:solidFill>
                <a:latin typeface="Times New Roman" pitchFamily="18" charset="0"/>
              </a:defRPr>
            </a:lvl4pPr>
            <a:lvl5pPr marL="2129258" indent="-236586">
              <a:defRPr sz="5000">
                <a:solidFill>
                  <a:schemeClr val="bg1"/>
                </a:solidFill>
                <a:latin typeface="Times New Roman" pitchFamily="18" charset="0"/>
              </a:defRPr>
            </a:lvl5pPr>
            <a:lvl6pPr marL="2602426" indent="-236586" algn="ctr" eaLnBrk="0" fontAlgn="base" hangingPunct="0">
              <a:spcBef>
                <a:spcPct val="0"/>
              </a:spcBef>
              <a:spcAft>
                <a:spcPct val="0"/>
              </a:spcAft>
              <a:defRPr sz="5000">
                <a:solidFill>
                  <a:schemeClr val="bg1"/>
                </a:solidFill>
                <a:latin typeface="Times New Roman" pitchFamily="18" charset="0"/>
              </a:defRPr>
            </a:lvl6pPr>
            <a:lvl7pPr marL="3075595" indent="-236586" algn="ctr" eaLnBrk="0" fontAlgn="base" hangingPunct="0">
              <a:spcBef>
                <a:spcPct val="0"/>
              </a:spcBef>
              <a:spcAft>
                <a:spcPct val="0"/>
              </a:spcAft>
              <a:defRPr sz="5000">
                <a:solidFill>
                  <a:schemeClr val="bg1"/>
                </a:solidFill>
                <a:latin typeface="Times New Roman" pitchFamily="18" charset="0"/>
              </a:defRPr>
            </a:lvl7pPr>
            <a:lvl8pPr marL="3548763" indent="-236586" algn="ctr" eaLnBrk="0" fontAlgn="base" hangingPunct="0">
              <a:spcBef>
                <a:spcPct val="0"/>
              </a:spcBef>
              <a:spcAft>
                <a:spcPct val="0"/>
              </a:spcAft>
              <a:defRPr sz="5000">
                <a:solidFill>
                  <a:schemeClr val="bg1"/>
                </a:solidFill>
                <a:latin typeface="Times New Roman" pitchFamily="18" charset="0"/>
              </a:defRPr>
            </a:lvl8pPr>
            <a:lvl9pPr marL="4021932" indent="-236586" algn="ctr" eaLnBrk="0" fontAlgn="base" hangingPunct="0">
              <a:spcBef>
                <a:spcPct val="0"/>
              </a:spcBef>
              <a:spcAft>
                <a:spcPct val="0"/>
              </a:spcAft>
              <a:defRPr sz="5000">
                <a:solidFill>
                  <a:schemeClr val="bg1"/>
                </a:solidFill>
                <a:latin typeface="Times New Roman" pitchFamily="18" charset="0"/>
              </a:defRPr>
            </a:lvl9pPr>
          </a:lstStyle>
          <a:p>
            <a:fld id="{59DC2862-03CE-47F4-BD85-BC7052BC0366}" type="slidenum">
              <a:rPr lang="en-US" sz="1200"/>
              <a:pPr/>
              <a:t>9</a:t>
            </a:fld>
            <a:endParaRPr lang="en-US" sz="1200"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685800" y="4495801"/>
            <a:ext cx="6096000" cy="4239718"/>
          </a:xfrm>
          <a:noFill/>
        </p:spPr>
        <p:txBody>
          <a:bodyPr/>
          <a:lstStyle/>
          <a:p>
            <a:pPr>
              <a:spcAft>
                <a:spcPct val="5000"/>
              </a:spcAft>
            </a:pPr>
            <a:r>
              <a:rPr lang="en-US" dirty="0" smtClean="0"/>
              <a:t>This slide highlights sales tax revenues for the current year compared to budget and the previous year.</a:t>
            </a:r>
          </a:p>
          <a:p>
            <a:pPr>
              <a:spcAft>
                <a:spcPct val="5000"/>
              </a:spcAft>
            </a:pPr>
            <a:endParaRPr lang="en-US" dirty="0" smtClean="0"/>
          </a:p>
          <a:p>
            <a:pPr>
              <a:spcAft>
                <a:spcPct val="5000"/>
              </a:spcAft>
            </a:pPr>
            <a:r>
              <a:rPr lang="en-US" dirty="0" smtClean="0"/>
              <a:t>The 2017 amended budget </a:t>
            </a:r>
            <a:r>
              <a:rPr lang="en-US" baseline="0" dirty="0" smtClean="0"/>
              <a:t>was approximately $101.9 million, representing growth of 2.2% over last year’s actual results.</a:t>
            </a:r>
            <a:r>
              <a:rPr lang="en-US" dirty="0" smtClean="0"/>
              <a:t>  </a:t>
            </a:r>
          </a:p>
          <a:p>
            <a:pPr>
              <a:spcAft>
                <a:spcPct val="5000"/>
              </a:spcAft>
            </a:pPr>
            <a:endParaRPr lang="en-US" dirty="0" smtClean="0"/>
          </a:p>
          <a:p>
            <a:pPr>
              <a:spcAft>
                <a:spcPct val="5000"/>
              </a:spcAft>
            </a:pPr>
            <a:r>
              <a:rPr lang="en-US" dirty="0" smtClean="0"/>
              <a:t>The monthly results show an </a:t>
            </a:r>
            <a:r>
              <a:rPr lang="en-US" b="1" dirty="0" smtClean="0"/>
              <a:t>increase in December for October receipts of 0.51%</a:t>
            </a:r>
            <a:r>
              <a:rPr lang="en-US" dirty="0" smtClean="0"/>
              <a:t>, followed by an </a:t>
            </a:r>
            <a:r>
              <a:rPr lang="en-US" b="1" dirty="0" smtClean="0"/>
              <a:t>decrease in January for November receipts of 0.65%, </a:t>
            </a:r>
            <a:r>
              <a:rPr lang="en-US" dirty="0" smtClean="0"/>
              <a:t>with an </a:t>
            </a:r>
            <a:r>
              <a:rPr lang="en-US" b="1" dirty="0" smtClean="0"/>
              <a:t>increase in February receipts for December sales of 1.79% </a:t>
            </a:r>
            <a:r>
              <a:rPr lang="en-US" dirty="0" smtClean="0"/>
              <a:t>in comparison to the same months a year ago.  Combined, year-end actual collections </a:t>
            </a:r>
            <a:r>
              <a:rPr lang="en-US" b="1" dirty="0" smtClean="0"/>
              <a:t>were 0.49% below </a:t>
            </a:r>
            <a:r>
              <a:rPr lang="en-US" dirty="0" smtClean="0"/>
              <a:t>the amended budget and </a:t>
            </a:r>
            <a:r>
              <a:rPr lang="en-US" b="1" dirty="0" smtClean="0"/>
              <a:t>1.71% above prior year</a:t>
            </a:r>
            <a:r>
              <a:rPr lang="en-US" dirty="0" smtClean="0"/>
              <a:t>.</a:t>
            </a:r>
          </a:p>
          <a:p>
            <a:pPr>
              <a:spcAft>
                <a:spcPct val="5000"/>
              </a:spcAft>
            </a:pPr>
            <a:endParaRPr lang="en-US" dirty="0" smtClean="0"/>
          </a:p>
          <a:p>
            <a:pPr>
              <a:spcAft>
                <a:spcPct val="5000"/>
              </a:spcAft>
            </a:pPr>
            <a:r>
              <a:rPr lang="en-US" dirty="0" smtClean="0"/>
              <a:t>Prior to adoption of the budget amendment, the blended sales tax revenues collected</a:t>
            </a:r>
            <a:r>
              <a:rPr lang="en-US" baseline="0" dirty="0" smtClean="0"/>
              <a:t> in the first half of the year were </a:t>
            </a:r>
            <a:r>
              <a:rPr lang="en-US" dirty="0" smtClean="0"/>
              <a:t>approximately </a:t>
            </a:r>
            <a:r>
              <a:rPr lang="en-US" b="1" dirty="0" smtClean="0"/>
              <a:t>2.9% above prior year </a:t>
            </a:r>
            <a:r>
              <a:rPr lang="en-US" dirty="0" smtClean="0"/>
              <a:t>and </a:t>
            </a:r>
            <a:r>
              <a:rPr lang="en-US" b="1" dirty="0" smtClean="0"/>
              <a:t>$604,000 or 1.23% above budget</a:t>
            </a:r>
            <a:r>
              <a:rPr lang="en-US" dirty="0" smtClean="0"/>
              <a:t>.  The budget was conservatively amended to an annual growth rate of 2.2%.  Actual results through year-end were approximately </a:t>
            </a:r>
            <a:r>
              <a:rPr lang="en-US" b="1" dirty="0" smtClean="0"/>
              <a:t>1.71% above prior year and $495,000 or 0.49% below the amended budget.</a:t>
            </a:r>
          </a:p>
          <a:p>
            <a:pPr>
              <a:spcAft>
                <a:spcPct val="5000"/>
              </a:spcAft>
            </a:pPr>
            <a:endParaRPr lang="en-US" dirty="0"/>
          </a:p>
          <a:p>
            <a:pPr>
              <a:spcAft>
                <a:spcPct val="5000"/>
              </a:spcAft>
            </a:pPr>
            <a:endParaRPr lang="en-US" b="0" dirty="0" smtClean="0">
              <a:solidFill>
                <a:srgbClr val="FF0000"/>
              </a:solidFill>
            </a:endParaRPr>
          </a:p>
        </p:txBody>
      </p:sp>
    </p:spTree>
    <p:extLst>
      <p:ext uri="{BB962C8B-B14F-4D97-AF65-F5344CB8AC3E}">
        <p14:creationId xmlns:p14="http://schemas.microsoft.com/office/powerpoint/2010/main" val="3135178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FC7B08-4EF5-4186-8CB4-D18F2F75CE6C}" type="slidenum">
              <a:rPr lang="en-US"/>
              <a:pPr>
                <a:defRPr/>
              </a:pPr>
              <a:t>‹#›</a:t>
            </a:fld>
            <a:endParaRPr lang="en-US" dirty="0"/>
          </a:p>
        </p:txBody>
      </p:sp>
    </p:spTree>
    <p:extLst>
      <p:ext uri="{BB962C8B-B14F-4D97-AF65-F5344CB8AC3E}">
        <p14:creationId xmlns:p14="http://schemas.microsoft.com/office/powerpoint/2010/main" val="4157089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74E8D5-024B-4516-810C-666E8F67C435}" type="slidenum">
              <a:rPr lang="en-US"/>
              <a:pPr>
                <a:defRPr/>
              </a:pPr>
              <a:t>‹#›</a:t>
            </a:fld>
            <a:endParaRPr lang="en-US" dirty="0"/>
          </a:p>
        </p:txBody>
      </p:sp>
    </p:spTree>
    <p:extLst>
      <p:ext uri="{BB962C8B-B14F-4D97-AF65-F5344CB8AC3E}">
        <p14:creationId xmlns:p14="http://schemas.microsoft.com/office/powerpoint/2010/main" val="1271085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657526F-0B02-4C67-989F-6517CC5D0E8E}" type="slidenum">
              <a:rPr lang="en-US"/>
              <a:pPr>
                <a:defRPr/>
              </a:pPr>
              <a:t>‹#›</a:t>
            </a:fld>
            <a:endParaRPr lang="en-US" dirty="0"/>
          </a:p>
        </p:txBody>
      </p:sp>
    </p:spTree>
    <p:extLst>
      <p:ext uri="{BB962C8B-B14F-4D97-AF65-F5344CB8AC3E}">
        <p14:creationId xmlns:p14="http://schemas.microsoft.com/office/powerpoint/2010/main" val="2297305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EA0EC9D-8CB5-4D23-B3DC-5DDEE75C38A8}" type="slidenum">
              <a:rPr lang="en-US"/>
              <a:pPr>
                <a:defRPr/>
              </a:pPr>
              <a:t>‹#›</a:t>
            </a:fld>
            <a:endParaRPr lang="en-US" dirty="0"/>
          </a:p>
        </p:txBody>
      </p:sp>
    </p:spTree>
    <p:extLst>
      <p:ext uri="{BB962C8B-B14F-4D97-AF65-F5344CB8AC3E}">
        <p14:creationId xmlns:p14="http://schemas.microsoft.com/office/powerpoint/2010/main" val="3801254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22ACE47-3A04-455F-9AF2-DD27CF5024B4}" type="slidenum">
              <a:rPr lang="en-US"/>
              <a:pPr>
                <a:defRPr/>
              </a:pPr>
              <a:t>‹#›</a:t>
            </a:fld>
            <a:endParaRPr lang="en-US" dirty="0"/>
          </a:p>
        </p:txBody>
      </p:sp>
    </p:spTree>
    <p:extLst>
      <p:ext uri="{BB962C8B-B14F-4D97-AF65-F5344CB8AC3E}">
        <p14:creationId xmlns:p14="http://schemas.microsoft.com/office/powerpoint/2010/main" val="1295336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0" y="0"/>
            <a:ext cx="9144000" cy="6126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B044E73-A923-4A55-B321-966124ED217B}" type="slidenum">
              <a:rPr lang="en-US"/>
              <a:pPr>
                <a:defRPr/>
              </a:pPr>
              <a:t>‹#›</a:t>
            </a:fld>
            <a:endParaRPr lang="en-US" dirty="0"/>
          </a:p>
        </p:txBody>
      </p:sp>
    </p:spTree>
    <p:extLst>
      <p:ext uri="{BB962C8B-B14F-4D97-AF65-F5344CB8AC3E}">
        <p14:creationId xmlns:p14="http://schemas.microsoft.com/office/powerpoint/2010/main" val="2623760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C2BD489-9902-4976-A200-EA3FE811C869}" type="slidenum">
              <a:rPr lang="en-US"/>
              <a:pPr>
                <a:defRPr/>
              </a:pPr>
              <a:t>‹#›</a:t>
            </a:fld>
            <a:endParaRPr lang="en-US" dirty="0"/>
          </a:p>
        </p:txBody>
      </p:sp>
    </p:spTree>
    <p:extLst>
      <p:ext uri="{BB962C8B-B14F-4D97-AF65-F5344CB8AC3E}">
        <p14:creationId xmlns:p14="http://schemas.microsoft.com/office/powerpoint/2010/main" val="1979478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461218B-AC96-43DF-902D-A23E3B8BDF3F}" type="slidenum">
              <a:rPr lang="en-US"/>
              <a:pPr>
                <a:defRPr/>
              </a:pPr>
              <a:t>‹#›</a:t>
            </a:fld>
            <a:endParaRPr lang="en-US" dirty="0"/>
          </a:p>
        </p:txBody>
      </p:sp>
    </p:spTree>
    <p:extLst>
      <p:ext uri="{BB962C8B-B14F-4D97-AF65-F5344CB8AC3E}">
        <p14:creationId xmlns:p14="http://schemas.microsoft.com/office/powerpoint/2010/main" val="30544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C2097FE-A32A-4DCD-ADEF-EF3F7359E7BE}" type="slidenum">
              <a:rPr lang="en-US"/>
              <a:pPr>
                <a:defRPr/>
              </a:pPr>
              <a:t>‹#›</a:t>
            </a:fld>
            <a:endParaRPr lang="en-US" dirty="0"/>
          </a:p>
        </p:txBody>
      </p:sp>
    </p:spTree>
    <p:extLst>
      <p:ext uri="{BB962C8B-B14F-4D97-AF65-F5344CB8AC3E}">
        <p14:creationId xmlns:p14="http://schemas.microsoft.com/office/powerpoint/2010/main" val="329104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6068339C-BA95-4230-8384-9765C4543D4C}" type="slidenum">
              <a:rPr lang="en-US"/>
              <a:pPr>
                <a:defRPr/>
              </a:pPr>
              <a:t>‹#›</a:t>
            </a:fld>
            <a:endParaRPr lang="en-US" dirty="0"/>
          </a:p>
        </p:txBody>
      </p:sp>
    </p:spTree>
    <p:extLst>
      <p:ext uri="{BB962C8B-B14F-4D97-AF65-F5344CB8AC3E}">
        <p14:creationId xmlns:p14="http://schemas.microsoft.com/office/powerpoint/2010/main" val="3858138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4BF5C57-30BA-421A-9EC4-F7572D16EC49}" type="slidenum">
              <a:rPr lang="en-US"/>
              <a:pPr>
                <a:defRPr/>
              </a:pPr>
              <a:t>‹#›</a:t>
            </a:fld>
            <a:endParaRPr lang="en-US" dirty="0"/>
          </a:p>
        </p:txBody>
      </p:sp>
    </p:spTree>
    <p:extLst>
      <p:ext uri="{BB962C8B-B14F-4D97-AF65-F5344CB8AC3E}">
        <p14:creationId xmlns:p14="http://schemas.microsoft.com/office/powerpoint/2010/main" val="1362995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EC3157A-26AE-4001-950D-2776BF02377B}" type="slidenum">
              <a:rPr lang="en-US"/>
              <a:pPr>
                <a:defRPr/>
              </a:pPr>
              <a:t>‹#›</a:t>
            </a:fld>
            <a:endParaRPr lang="en-US" dirty="0"/>
          </a:p>
        </p:txBody>
      </p:sp>
    </p:spTree>
    <p:extLst>
      <p:ext uri="{BB962C8B-B14F-4D97-AF65-F5344CB8AC3E}">
        <p14:creationId xmlns:p14="http://schemas.microsoft.com/office/powerpoint/2010/main" val="658164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94FE944-F65A-4F11-BFA6-ABF6326F25C5}" type="slidenum">
              <a:rPr lang="en-US"/>
              <a:pPr>
                <a:defRPr/>
              </a:pPr>
              <a:t>‹#›</a:t>
            </a:fld>
            <a:endParaRPr lang="en-US" dirty="0"/>
          </a:p>
        </p:txBody>
      </p:sp>
    </p:spTree>
    <p:extLst>
      <p:ext uri="{BB962C8B-B14F-4D97-AF65-F5344CB8AC3E}">
        <p14:creationId xmlns:p14="http://schemas.microsoft.com/office/powerpoint/2010/main" val="2067019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3602BF5-66D1-49AE-8E90-9C6D66084495}" type="slidenum">
              <a:rPr lang="en-US"/>
              <a:pPr>
                <a:defRPr/>
              </a:pPr>
              <a:t>‹#›</a:t>
            </a:fld>
            <a:endParaRPr lang="en-US" dirty="0"/>
          </a:p>
        </p:txBody>
      </p:sp>
    </p:spTree>
    <p:extLst>
      <p:ext uri="{BB962C8B-B14F-4D97-AF65-F5344CB8AC3E}">
        <p14:creationId xmlns:p14="http://schemas.microsoft.com/office/powerpoint/2010/main" val="1656405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bwMode="auto">
          <a:xfrm>
            <a:off x="0" y="0"/>
            <a:ext cx="9144000" cy="1524000"/>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mn-lt"/>
              </a:defRPr>
            </a:lvl1pPr>
          </a:lstStyle>
          <a:p>
            <a:pPr>
              <a:defRPr/>
            </a:pPr>
            <a:endParaRPr lang="en-US" dirty="0"/>
          </a:p>
        </p:txBody>
      </p:sp>
      <p:sp>
        <p:nvSpPr>
          <p:cNvPr id="3379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mn-lt"/>
              </a:defRPr>
            </a:lvl1pPr>
          </a:lstStyle>
          <a:p>
            <a:pPr>
              <a:defRPr/>
            </a:pPr>
            <a:endParaRPr lang="en-US" dirty="0"/>
          </a:p>
        </p:txBody>
      </p:sp>
      <p:sp>
        <p:nvSpPr>
          <p:cNvPr id="337926" name="Rectangle 6"/>
          <p:cNvSpPr>
            <a:spLocks noGrp="1" noChangeArrowheads="1"/>
          </p:cNvSpPr>
          <p:nvPr>
            <p:ph type="sldNum" sz="quarter" idx="4"/>
          </p:nvPr>
        </p:nvSpPr>
        <p:spPr bwMode="auto">
          <a:xfrm>
            <a:off x="6781800" y="6248400"/>
            <a:ext cx="2209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solidFill>
                  <a:schemeClr val="tx1"/>
                </a:solidFill>
                <a:latin typeface="+mn-lt"/>
              </a:defRPr>
            </a:lvl1pPr>
          </a:lstStyle>
          <a:p>
            <a:pPr>
              <a:defRPr/>
            </a:pPr>
            <a:fld id="{9701CF61-B3A1-454C-9902-C92CDD02107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hf hdr="0" ftr="0" dt="0"/>
  <p:txStyles>
    <p:titleStyle>
      <a:lvl1pPr algn="ctr" rtl="0" eaLnBrk="0" fontAlgn="base" hangingPunct="0">
        <a:spcBef>
          <a:spcPct val="0"/>
        </a:spcBef>
        <a:spcAft>
          <a:spcPct val="0"/>
        </a:spcAft>
        <a:defRPr sz="4400">
          <a:solidFill>
            <a:schemeClr val="bg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bg1"/>
          </a:solidFill>
          <a:effectLst>
            <a:outerShdw blurRad="38100" dist="38100" dir="2700000" algn="tl">
              <a:srgbClr val="000000"/>
            </a:outerShdw>
          </a:effectLst>
          <a:latin typeface="Copperplate Gothic Bold" pitchFamily="34" charset="0"/>
        </a:defRPr>
      </a:lvl2pPr>
      <a:lvl3pPr algn="ctr" rtl="0" eaLnBrk="0" fontAlgn="base" hangingPunct="0">
        <a:spcBef>
          <a:spcPct val="0"/>
        </a:spcBef>
        <a:spcAft>
          <a:spcPct val="0"/>
        </a:spcAft>
        <a:defRPr sz="4400">
          <a:solidFill>
            <a:schemeClr val="bg1"/>
          </a:solidFill>
          <a:effectLst>
            <a:outerShdw blurRad="38100" dist="38100" dir="2700000" algn="tl">
              <a:srgbClr val="000000"/>
            </a:outerShdw>
          </a:effectLst>
          <a:latin typeface="Copperplate Gothic Bold" pitchFamily="34" charset="0"/>
        </a:defRPr>
      </a:lvl3pPr>
      <a:lvl4pPr algn="ctr" rtl="0" eaLnBrk="0" fontAlgn="base" hangingPunct="0">
        <a:spcBef>
          <a:spcPct val="0"/>
        </a:spcBef>
        <a:spcAft>
          <a:spcPct val="0"/>
        </a:spcAft>
        <a:defRPr sz="4400">
          <a:solidFill>
            <a:schemeClr val="bg1"/>
          </a:solidFill>
          <a:effectLst>
            <a:outerShdw blurRad="38100" dist="38100" dir="2700000" algn="tl">
              <a:srgbClr val="000000"/>
            </a:outerShdw>
          </a:effectLst>
          <a:latin typeface="Copperplate Gothic Bold" pitchFamily="34" charset="0"/>
        </a:defRPr>
      </a:lvl4pPr>
      <a:lvl5pPr algn="ctr" rtl="0" eaLnBrk="0" fontAlgn="base" hangingPunct="0">
        <a:spcBef>
          <a:spcPct val="0"/>
        </a:spcBef>
        <a:spcAft>
          <a:spcPct val="0"/>
        </a:spcAft>
        <a:defRPr sz="4400">
          <a:solidFill>
            <a:schemeClr val="bg1"/>
          </a:solidFill>
          <a:effectLst>
            <a:outerShdw blurRad="38100" dist="38100" dir="2700000" algn="tl">
              <a:srgbClr val="000000"/>
            </a:outerShdw>
          </a:effectLst>
          <a:latin typeface="Copperplate Gothic Bold" pitchFamily="34" charset="0"/>
        </a:defRPr>
      </a:lvl5pPr>
      <a:lvl6pPr marL="457200" algn="ctr" rtl="0" fontAlgn="base">
        <a:spcBef>
          <a:spcPct val="0"/>
        </a:spcBef>
        <a:spcAft>
          <a:spcPct val="0"/>
        </a:spcAft>
        <a:defRPr sz="4400">
          <a:solidFill>
            <a:schemeClr val="bg1"/>
          </a:solidFill>
          <a:effectLst>
            <a:outerShdw blurRad="38100" dist="38100" dir="2700000" algn="tl">
              <a:srgbClr val="000000"/>
            </a:outerShdw>
          </a:effectLst>
          <a:latin typeface="Copperplate Gothic Bold" pitchFamily="34" charset="0"/>
        </a:defRPr>
      </a:lvl6pPr>
      <a:lvl7pPr marL="914400" algn="ctr" rtl="0" fontAlgn="base">
        <a:spcBef>
          <a:spcPct val="0"/>
        </a:spcBef>
        <a:spcAft>
          <a:spcPct val="0"/>
        </a:spcAft>
        <a:defRPr sz="4400">
          <a:solidFill>
            <a:schemeClr val="bg1"/>
          </a:solidFill>
          <a:effectLst>
            <a:outerShdw blurRad="38100" dist="38100" dir="2700000" algn="tl">
              <a:srgbClr val="000000"/>
            </a:outerShdw>
          </a:effectLst>
          <a:latin typeface="Copperplate Gothic Bold" pitchFamily="34" charset="0"/>
        </a:defRPr>
      </a:lvl7pPr>
      <a:lvl8pPr marL="1371600" algn="ctr" rtl="0" fontAlgn="base">
        <a:spcBef>
          <a:spcPct val="0"/>
        </a:spcBef>
        <a:spcAft>
          <a:spcPct val="0"/>
        </a:spcAft>
        <a:defRPr sz="4400">
          <a:solidFill>
            <a:schemeClr val="bg1"/>
          </a:solidFill>
          <a:effectLst>
            <a:outerShdw blurRad="38100" dist="38100" dir="2700000" algn="tl">
              <a:srgbClr val="000000"/>
            </a:outerShdw>
          </a:effectLst>
          <a:latin typeface="Copperplate Gothic Bold" pitchFamily="34" charset="0"/>
        </a:defRPr>
      </a:lvl8pPr>
      <a:lvl9pPr marL="1828800" algn="ctr" rtl="0" fontAlgn="base">
        <a:spcBef>
          <a:spcPct val="0"/>
        </a:spcBef>
        <a:spcAft>
          <a:spcPct val="0"/>
        </a:spcAft>
        <a:defRPr sz="4400">
          <a:solidFill>
            <a:schemeClr val="bg1"/>
          </a:solidFill>
          <a:effectLst>
            <a:outerShdw blurRad="38100" dist="38100" dir="2700000" algn="tl">
              <a:srgbClr val="000000"/>
            </a:outerShdw>
          </a:effectLst>
          <a:latin typeface="Copperplate Gothic Bold"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image" Target="../media/image17.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e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0A82AA9E-5FF4-4A12-A940-0A1FC92E33D7}" type="slidenum">
              <a:rPr lang="en-US"/>
              <a:pPr>
                <a:defRPr/>
              </a:pPr>
              <a:t>1</a:t>
            </a:fld>
            <a:endParaRPr lang="en-US" dirty="0"/>
          </a:p>
        </p:txBody>
      </p:sp>
      <p:sp>
        <p:nvSpPr>
          <p:cNvPr id="301058" name="Rectangle 2"/>
          <p:cNvSpPr>
            <a:spLocks noGrp="1" noChangeArrowheads="1"/>
          </p:cNvSpPr>
          <p:nvPr>
            <p:ph type="title"/>
          </p:nvPr>
        </p:nvSpPr>
        <p:spPr/>
        <p:txBody>
          <a:bodyPr/>
          <a:lstStyle/>
          <a:p>
            <a:pPr eaLnBrk="1" hangingPunct="1">
              <a:defRPr/>
            </a:pPr>
            <a:r>
              <a:rPr lang="en-US" dirty="0" smtClean="0"/>
              <a:t>City of Little Rock</a:t>
            </a:r>
          </a:p>
        </p:txBody>
      </p:sp>
      <p:pic>
        <p:nvPicPr>
          <p:cNvPr id="2052" name="Picture 4" descr="seal_cutout_Photosh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524000"/>
            <a:ext cx="432276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6"/>
          <p:cNvSpPr txBox="1">
            <a:spLocks noChangeArrowheads="1"/>
          </p:cNvSpPr>
          <p:nvPr/>
        </p:nvSpPr>
        <p:spPr bwMode="auto">
          <a:xfrm>
            <a:off x="1295400" y="5486400"/>
            <a:ext cx="66294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algn="ctr" eaLnBrk="0" fontAlgn="base" hangingPunct="0">
              <a:spcBef>
                <a:spcPct val="0"/>
              </a:spcBef>
              <a:spcAft>
                <a:spcPct val="0"/>
              </a:spcAft>
              <a:defRPr sz="4800">
                <a:solidFill>
                  <a:schemeClr val="bg1"/>
                </a:solidFill>
                <a:latin typeface="Times New Roman" pitchFamily="18" charset="0"/>
              </a:defRPr>
            </a:lvl6pPr>
            <a:lvl7pPr marL="2971800" indent="-228600" algn="ctr" eaLnBrk="0" fontAlgn="base" hangingPunct="0">
              <a:spcBef>
                <a:spcPct val="0"/>
              </a:spcBef>
              <a:spcAft>
                <a:spcPct val="0"/>
              </a:spcAft>
              <a:defRPr sz="4800">
                <a:solidFill>
                  <a:schemeClr val="bg1"/>
                </a:solidFill>
                <a:latin typeface="Times New Roman" pitchFamily="18" charset="0"/>
              </a:defRPr>
            </a:lvl7pPr>
            <a:lvl8pPr marL="3429000" indent="-228600" algn="ctr" eaLnBrk="0" fontAlgn="base" hangingPunct="0">
              <a:spcBef>
                <a:spcPct val="0"/>
              </a:spcBef>
              <a:spcAft>
                <a:spcPct val="0"/>
              </a:spcAft>
              <a:defRPr sz="4800">
                <a:solidFill>
                  <a:schemeClr val="bg1"/>
                </a:solidFill>
                <a:latin typeface="Times New Roman" pitchFamily="18" charset="0"/>
              </a:defRPr>
            </a:lvl8pPr>
            <a:lvl9pPr marL="3886200" indent="-228600" algn="ctr" eaLnBrk="0" fontAlgn="base" hangingPunct="0">
              <a:spcBef>
                <a:spcPct val="0"/>
              </a:spcBef>
              <a:spcAft>
                <a:spcPct val="0"/>
              </a:spcAft>
              <a:defRPr sz="4800">
                <a:solidFill>
                  <a:schemeClr val="bg1"/>
                </a:solidFill>
                <a:latin typeface="Times New Roman" pitchFamily="18" charset="0"/>
              </a:defRPr>
            </a:lvl9pPr>
          </a:lstStyle>
          <a:p>
            <a:r>
              <a:rPr lang="en-US" sz="3200" dirty="0" smtClean="0">
                <a:solidFill>
                  <a:schemeClr val="tx1"/>
                </a:solidFill>
              </a:rPr>
              <a:t>Fourth Quarter 2017</a:t>
            </a:r>
          </a:p>
          <a:p>
            <a:r>
              <a:rPr lang="en-US" sz="3200" dirty="0" smtClean="0">
                <a:solidFill>
                  <a:schemeClr val="tx1"/>
                </a:solidFill>
              </a:rPr>
              <a:t>Financial Report</a:t>
            </a:r>
            <a:endParaRPr lang="en-US" sz="32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591FB9D0-5FB5-42AF-A527-41F037F47D2F}" type="slidenum">
              <a:rPr lang="en-US"/>
              <a:pPr>
                <a:defRPr/>
              </a:pPr>
              <a:t>10</a:t>
            </a:fld>
            <a:endParaRPr lang="en-US" dirty="0"/>
          </a:p>
        </p:txBody>
      </p:sp>
      <p:sp>
        <p:nvSpPr>
          <p:cNvPr id="481282" name="Rectangle 2"/>
          <p:cNvSpPr>
            <a:spLocks noGrp="1" noChangeArrowheads="1"/>
          </p:cNvSpPr>
          <p:nvPr>
            <p:ph type="title"/>
          </p:nvPr>
        </p:nvSpPr>
        <p:spPr/>
        <p:txBody>
          <a:bodyPr/>
          <a:lstStyle/>
          <a:p>
            <a:pPr eaLnBrk="1" hangingPunct="1">
              <a:defRPr/>
            </a:pPr>
            <a:r>
              <a:rPr lang="en-US" dirty="0" smtClean="0"/>
              <a:t>Revenue Provided by New Sales Tax</a:t>
            </a:r>
          </a:p>
        </p:txBody>
      </p:sp>
      <p:pic>
        <p:nvPicPr>
          <p:cNvPr id="2" name="Picture 1"/>
          <p:cNvPicPr>
            <a:picLocks noChangeAspect="1"/>
          </p:cNvPicPr>
          <p:nvPr/>
        </p:nvPicPr>
        <p:blipFill>
          <a:blip r:embed="rId3"/>
          <a:stretch>
            <a:fillRect/>
          </a:stretch>
        </p:blipFill>
        <p:spPr>
          <a:xfrm>
            <a:off x="303370" y="1554480"/>
            <a:ext cx="8537260" cy="466344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63778" y="1546860"/>
            <a:ext cx="8464043" cy="3383280"/>
          </a:xfrm>
          <a:prstGeom prst="rect">
            <a:avLst/>
          </a:prstGeom>
        </p:spPr>
      </p:pic>
      <p:sp>
        <p:nvSpPr>
          <p:cNvPr id="7" name="Slide Number Placeholder 5"/>
          <p:cNvSpPr>
            <a:spLocks noGrp="1"/>
          </p:cNvSpPr>
          <p:nvPr>
            <p:ph type="sldNum" sz="quarter" idx="12"/>
          </p:nvPr>
        </p:nvSpPr>
        <p:spPr/>
        <p:txBody>
          <a:bodyPr/>
          <a:lstStyle/>
          <a:p>
            <a:pPr>
              <a:defRPr/>
            </a:pPr>
            <a:fld id="{3F01DE93-BCF6-47B8-8B52-34057AD91653}" type="slidenum">
              <a:rPr lang="en-US"/>
              <a:pPr>
                <a:defRPr/>
              </a:pPr>
              <a:t>11</a:t>
            </a:fld>
            <a:endParaRPr lang="en-US" dirty="0"/>
          </a:p>
        </p:txBody>
      </p:sp>
      <p:sp>
        <p:nvSpPr>
          <p:cNvPr id="399362" name="Rectangle 2"/>
          <p:cNvSpPr>
            <a:spLocks noGrp="1" noChangeArrowheads="1"/>
          </p:cNvSpPr>
          <p:nvPr>
            <p:ph type="title"/>
          </p:nvPr>
        </p:nvSpPr>
        <p:spPr/>
        <p:txBody>
          <a:bodyPr/>
          <a:lstStyle/>
          <a:p>
            <a:pPr eaLnBrk="1" hangingPunct="1">
              <a:defRPr/>
            </a:pPr>
            <a:r>
              <a:rPr lang="en-US" dirty="0" smtClean="0"/>
              <a:t>Electric Franchise Fees</a:t>
            </a:r>
          </a:p>
        </p:txBody>
      </p:sp>
      <p:sp>
        <p:nvSpPr>
          <p:cNvPr id="4" name="Oval 3"/>
          <p:cNvSpPr/>
          <p:nvPr/>
        </p:nvSpPr>
        <p:spPr bwMode="auto">
          <a:xfrm>
            <a:off x="6927126" y="4381131"/>
            <a:ext cx="1919148" cy="373626"/>
          </a:xfrm>
          <a:prstGeom prst="ellipse">
            <a:avLst/>
          </a:prstGeom>
          <a:noFill/>
          <a:ln w="2222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bg1"/>
              </a:solidFill>
              <a:effectLst/>
              <a:latin typeface="Times New Roman" pitchFamily="18" charset="0"/>
            </a:endParaRPr>
          </a:p>
        </p:txBody>
      </p:sp>
      <p:sp>
        <p:nvSpPr>
          <p:cNvPr id="5" name="TextBox 4"/>
          <p:cNvSpPr txBox="1"/>
          <p:nvPr/>
        </p:nvSpPr>
        <p:spPr>
          <a:xfrm>
            <a:off x="457200" y="4953000"/>
            <a:ext cx="8077200" cy="1200329"/>
          </a:xfrm>
          <a:prstGeom prst="rect">
            <a:avLst/>
          </a:prstGeom>
          <a:noFill/>
        </p:spPr>
        <p:txBody>
          <a:bodyPr wrap="square" rtlCol="0">
            <a:spAutoFit/>
          </a:bodyPr>
          <a:lstStyle/>
          <a:p>
            <a:pPr algn="just"/>
            <a:r>
              <a:rPr lang="en-US" sz="1800" dirty="0" smtClean="0">
                <a:solidFill>
                  <a:schemeClr val="tx1"/>
                </a:solidFill>
                <a:latin typeface="Arial" panose="020B0604020202020204" pitchFamily="34" charset="0"/>
                <a:cs typeface="Arial" panose="020B0604020202020204" pitchFamily="34" charset="0"/>
              </a:rPr>
              <a:t>The original adopted budget was $12,670,390, a 6.4% decrease from last year’s actual results.  The amended annual budget was $13,203,390 or 2.5% below prior year actual revenue.  Year-end results were approximately $124,600 above the amended budget.</a:t>
            </a:r>
            <a:endParaRPr lang="en-US" sz="18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739244" y="1569720"/>
            <a:ext cx="7761029" cy="3566160"/>
          </a:xfrm>
          <a:prstGeom prst="rect">
            <a:avLst/>
          </a:prstGeom>
        </p:spPr>
      </p:pic>
      <p:sp>
        <p:nvSpPr>
          <p:cNvPr id="7" name="Slide Number Placeholder 5"/>
          <p:cNvSpPr>
            <a:spLocks noGrp="1"/>
          </p:cNvSpPr>
          <p:nvPr>
            <p:ph type="sldNum" sz="quarter" idx="12"/>
          </p:nvPr>
        </p:nvSpPr>
        <p:spPr/>
        <p:txBody>
          <a:bodyPr/>
          <a:lstStyle/>
          <a:p>
            <a:pPr>
              <a:defRPr/>
            </a:pPr>
            <a:fld id="{0AD5E2EA-C6A7-4C65-8872-5ADB17997FFA}" type="slidenum">
              <a:rPr lang="en-US"/>
              <a:pPr>
                <a:defRPr/>
              </a:pPr>
              <a:t>12</a:t>
            </a:fld>
            <a:endParaRPr lang="en-US" dirty="0"/>
          </a:p>
        </p:txBody>
      </p:sp>
      <p:sp>
        <p:nvSpPr>
          <p:cNvPr id="398338" name="Rectangle 2"/>
          <p:cNvSpPr>
            <a:spLocks noGrp="1" noChangeArrowheads="1"/>
          </p:cNvSpPr>
          <p:nvPr>
            <p:ph type="title"/>
          </p:nvPr>
        </p:nvSpPr>
        <p:spPr/>
        <p:txBody>
          <a:bodyPr/>
          <a:lstStyle/>
          <a:p>
            <a:pPr eaLnBrk="1" hangingPunct="1">
              <a:defRPr/>
            </a:pPr>
            <a:r>
              <a:rPr lang="en-US" dirty="0" smtClean="0"/>
              <a:t> Gas Franchise Fees</a:t>
            </a:r>
          </a:p>
        </p:txBody>
      </p:sp>
      <p:sp>
        <p:nvSpPr>
          <p:cNvPr id="4" name="Oval 3"/>
          <p:cNvSpPr/>
          <p:nvPr/>
        </p:nvSpPr>
        <p:spPr bwMode="auto">
          <a:xfrm>
            <a:off x="7239000" y="2743200"/>
            <a:ext cx="45719" cy="4572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bg1"/>
              </a:solidFill>
              <a:effectLst/>
              <a:latin typeface="Times New Roman" pitchFamily="18" charset="0"/>
            </a:endParaRPr>
          </a:p>
        </p:txBody>
      </p:sp>
      <p:sp>
        <p:nvSpPr>
          <p:cNvPr id="5" name="Oval 4"/>
          <p:cNvSpPr/>
          <p:nvPr/>
        </p:nvSpPr>
        <p:spPr bwMode="auto">
          <a:xfrm>
            <a:off x="7239000" y="2743200"/>
            <a:ext cx="45719" cy="4572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bg1"/>
              </a:solidFill>
              <a:effectLst/>
              <a:latin typeface="Times New Roman" pitchFamily="18" charset="0"/>
            </a:endParaRPr>
          </a:p>
        </p:txBody>
      </p:sp>
      <p:sp>
        <p:nvSpPr>
          <p:cNvPr id="6" name="Oval 5"/>
          <p:cNvSpPr/>
          <p:nvPr/>
        </p:nvSpPr>
        <p:spPr bwMode="auto">
          <a:xfrm>
            <a:off x="7239000" y="2743200"/>
            <a:ext cx="152400" cy="4572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bg1"/>
              </a:solidFill>
              <a:effectLst/>
              <a:latin typeface="Times New Roman" pitchFamily="18" charset="0"/>
            </a:endParaRPr>
          </a:p>
        </p:txBody>
      </p:sp>
      <p:sp>
        <p:nvSpPr>
          <p:cNvPr id="8" name="Oval 7"/>
          <p:cNvSpPr/>
          <p:nvPr/>
        </p:nvSpPr>
        <p:spPr bwMode="auto">
          <a:xfrm>
            <a:off x="7239000" y="2743200"/>
            <a:ext cx="533400" cy="4572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bg1"/>
              </a:solidFill>
              <a:effectLst/>
              <a:latin typeface="Times New Roman" pitchFamily="18" charset="0"/>
            </a:endParaRPr>
          </a:p>
        </p:txBody>
      </p:sp>
      <p:sp>
        <p:nvSpPr>
          <p:cNvPr id="9" name="Oval 8"/>
          <p:cNvSpPr/>
          <p:nvPr/>
        </p:nvSpPr>
        <p:spPr bwMode="auto">
          <a:xfrm>
            <a:off x="8610600" y="3505200"/>
            <a:ext cx="914400" cy="9144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bg1"/>
              </a:solidFill>
              <a:effectLst/>
              <a:latin typeface="Times New Roman" pitchFamily="18" charset="0"/>
            </a:endParaRPr>
          </a:p>
        </p:txBody>
      </p:sp>
      <p:sp>
        <p:nvSpPr>
          <p:cNvPr id="10" name="Oval 9"/>
          <p:cNvSpPr/>
          <p:nvPr/>
        </p:nvSpPr>
        <p:spPr bwMode="auto">
          <a:xfrm>
            <a:off x="6546229" y="4592088"/>
            <a:ext cx="2085408" cy="355585"/>
          </a:xfrm>
          <a:prstGeom prst="ellipse">
            <a:avLst/>
          </a:prstGeom>
          <a:noFill/>
          <a:ln w="2222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bg1"/>
              </a:solidFill>
              <a:effectLst/>
              <a:latin typeface="Times New Roman" pitchFamily="18" charset="0"/>
            </a:endParaRPr>
          </a:p>
        </p:txBody>
      </p:sp>
      <p:sp>
        <p:nvSpPr>
          <p:cNvPr id="11" name="TextBox 10"/>
          <p:cNvSpPr txBox="1"/>
          <p:nvPr/>
        </p:nvSpPr>
        <p:spPr>
          <a:xfrm>
            <a:off x="476518" y="5105400"/>
            <a:ext cx="8286482" cy="1200329"/>
          </a:xfrm>
          <a:prstGeom prst="rect">
            <a:avLst/>
          </a:prstGeom>
          <a:noFill/>
        </p:spPr>
        <p:txBody>
          <a:bodyPr wrap="square" rtlCol="0">
            <a:spAutoFit/>
          </a:bodyPr>
          <a:lstStyle/>
          <a:p>
            <a:pPr algn="just"/>
            <a:r>
              <a:rPr lang="en-US" sz="1800" dirty="0" smtClean="0">
                <a:solidFill>
                  <a:schemeClr val="tx1"/>
                </a:solidFill>
                <a:latin typeface="Arial" panose="020B0604020202020204" pitchFamily="34" charset="0"/>
                <a:cs typeface="Arial" panose="020B0604020202020204" pitchFamily="34" charset="0"/>
              </a:rPr>
              <a:t>The original adopted budget was $3,178,000, representing a 25.7% increase from 2016 actual results and a decrease of 2% from 2015 actuals.  The amended budget was $2,828,000 or 12% above last year’s results.  Year-end results were approximately $18,600 below the amended budget.</a:t>
            </a:r>
            <a:endParaRPr lang="en-US" sz="18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46EB71E3-F5A0-4284-A280-2EEC28A00C42}" type="slidenum">
              <a:rPr lang="en-US"/>
              <a:pPr>
                <a:defRPr/>
              </a:pPr>
              <a:t>13</a:t>
            </a:fld>
            <a:endParaRPr lang="en-US"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2953165151"/>
              </p:ext>
            </p:extLst>
          </p:nvPr>
        </p:nvGraphicFramePr>
        <p:xfrm>
          <a:off x="203200" y="1739900"/>
          <a:ext cx="8788400" cy="4864100"/>
        </p:xfrm>
        <a:graphic>
          <a:graphicData uri="http://schemas.openxmlformats.org/drawingml/2006/chart">
            <c:chart xmlns:c="http://schemas.openxmlformats.org/drawingml/2006/chart" xmlns:r="http://schemas.openxmlformats.org/officeDocument/2006/relationships" r:id="rId3"/>
          </a:graphicData>
        </a:graphic>
      </p:graphicFrame>
      <p:sp>
        <p:nvSpPr>
          <p:cNvPr id="199692" name="Rectangle 12"/>
          <p:cNvSpPr>
            <a:spLocks noGrp="1" noChangeArrowheads="1"/>
          </p:cNvSpPr>
          <p:nvPr>
            <p:ph type="title"/>
          </p:nvPr>
        </p:nvSpPr>
        <p:spPr/>
        <p:txBody>
          <a:bodyPr/>
          <a:lstStyle/>
          <a:p>
            <a:pPr eaLnBrk="1" hangingPunct="1">
              <a:defRPr/>
            </a:pPr>
            <a:r>
              <a:rPr lang="en-US" dirty="0">
                <a:latin typeface="Copperplate Gothic Bold" pitchFamily="34" charset="0"/>
              </a:rPr>
              <a:t>General Fund Expenditures</a:t>
            </a:r>
            <a:r>
              <a:rPr lang="en-US" sz="3200" dirty="0">
                <a:latin typeface="Copperplate Gothic Bold" pitchFamily="34" charset="0"/>
              </a:rPr>
              <a:t/>
            </a:r>
            <a:br>
              <a:rPr lang="en-US" sz="3200" dirty="0">
                <a:latin typeface="Copperplate Gothic Bold" pitchFamily="34" charset="0"/>
              </a:rPr>
            </a:br>
            <a:r>
              <a:rPr lang="en-US" sz="3200" dirty="0" smtClean="0">
                <a:latin typeface="Copperplate Gothic Bold" pitchFamily="34" charset="0"/>
              </a:rPr>
              <a:t>Budget % Expended - 2017 </a:t>
            </a:r>
            <a:r>
              <a:rPr lang="en-US" sz="3200" dirty="0">
                <a:latin typeface="Copperplate Gothic Bold" pitchFamily="34" charset="0"/>
              </a:rPr>
              <a:t>and </a:t>
            </a:r>
            <a:r>
              <a:rPr lang="en-US" sz="3200" dirty="0" smtClean="0">
                <a:latin typeface="Copperplate Gothic Bold" pitchFamily="34" charset="0"/>
              </a:rPr>
              <a:t>2016</a:t>
            </a:r>
            <a:endParaRPr lang="en-US" sz="3200" dirty="0" smtClean="0"/>
          </a:p>
        </p:txBody>
      </p:sp>
    </p:spTree>
    <p:extLst>
      <p:ext uri="{BB962C8B-B14F-4D97-AF65-F5344CB8AC3E}">
        <p14:creationId xmlns:p14="http://schemas.microsoft.com/office/powerpoint/2010/main" val="413444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pPr>
              <a:defRPr/>
            </a:pPr>
            <a:fld id="{D402486C-7E93-4412-A247-FE344ADDFD0D}" type="slidenum">
              <a:rPr lang="en-US"/>
              <a:pPr>
                <a:defRPr/>
              </a:pPr>
              <a:t>14</a:t>
            </a:fld>
            <a:endParaRPr lang="en-US" dirty="0"/>
          </a:p>
        </p:txBody>
      </p:sp>
      <p:graphicFrame>
        <p:nvGraphicFramePr>
          <p:cNvPr id="2" name="Object 9"/>
          <p:cNvGraphicFramePr>
            <a:graphicFrameLocks noGrp="1" noChangeAspect="1"/>
          </p:cNvGraphicFramePr>
          <p:nvPr>
            <p:ph/>
            <p:extLst>
              <p:ext uri="{D42A27DB-BD31-4B8C-83A1-F6EECF244321}">
                <p14:modId xmlns:p14="http://schemas.microsoft.com/office/powerpoint/2010/main" val="1700920238"/>
              </p:ext>
            </p:extLst>
          </p:nvPr>
        </p:nvGraphicFramePr>
        <p:xfrm>
          <a:off x="445319" y="1828800"/>
          <a:ext cx="8317681" cy="4465265"/>
        </p:xfrm>
        <a:graphic>
          <a:graphicData uri="http://schemas.openxmlformats.org/drawingml/2006/chart">
            <c:chart xmlns:c="http://schemas.openxmlformats.org/drawingml/2006/chart" xmlns:r="http://schemas.openxmlformats.org/officeDocument/2006/relationships" r:id="rId3"/>
          </a:graphicData>
        </a:graphic>
      </p:graphicFrame>
      <p:sp>
        <p:nvSpPr>
          <p:cNvPr id="183310" name="Rectangle 14"/>
          <p:cNvSpPr>
            <a:spLocks noChangeArrowheads="1"/>
          </p:cNvSpPr>
          <p:nvPr/>
        </p:nvSpPr>
        <p:spPr bwMode="auto">
          <a:xfrm>
            <a:off x="0" y="0"/>
            <a:ext cx="9144000" cy="1676400"/>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US" sz="4400" dirty="0">
                <a:effectLst>
                  <a:outerShdw blurRad="38100" dist="38100" dir="2700000" algn="tl">
                    <a:srgbClr val="000000"/>
                  </a:outerShdw>
                </a:effectLst>
                <a:latin typeface="Copperplate Gothic Bold" pitchFamily="34" charset="0"/>
              </a:rPr>
              <a:t>General Fund Expenditures</a:t>
            </a:r>
            <a:br>
              <a:rPr lang="en-US" sz="4400" dirty="0">
                <a:effectLst>
                  <a:outerShdw blurRad="38100" dist="38100" dir="2700000" algn="tl">
                    <a:srgbClr val="000000"/>
                  </a:outerShdw>
                </a:effectLst>
                <a:latin typeface="Copperplate Gothic Bold" pitchFamily="34" charset="0"/>
              </a:rPr>
            </a:br>
            <a:r>
              <a:rPr lang="en-US" sz="3200" dirty="0" smtClean="0">
                <a:effectLst>
                  <a:outerShdw blurRad="38100" dist="38100" dir="2700000" algn="tl">
                    <a:srgbClr val="000000"/>
                  </a:outerShdw>
                </a:effectLst>
                <a:latin typeface="Copperplate Gothic Bold" pitchFamily="34" charset="0"/>
              </a:rPr>
              <a:t>2017 </a:t>
            </a:r>
            <a:r>
              <a:rPr lang="en-US" sz="3200" dirty="0">
                <a:effectLst>
                  <a:outerShdw blurRad="38100" dist="38100" dir="2700000" algn="tl">
                    <a:srgbClr val="000000"/>
                  </a:outerShdw>
                </a:effectLst>
                <a:latin typeface="Copperplate Gothic Bold" pitchFamily="34" charset="0"/>
              </a:rPr>
              <a:t>and </a:t>
            </a:r>
            <a:r>
              <a:rPr lang="en-US" sz="3200" dirty="0" smtClean="0">
                <a:effectLst>
                  <a:outerShdw blurRad="38100" dist="38100" dir="2700000" algn="tl">
                    <a:srgbClr val="000000"/>
                  </a:outerShdw>
                </a:effectLst>
                <a:latin typeface="Copperplate Gothic Bold" pitchFamily="34" charset="0"/>
              </a:rPr>
              <a:t>2016</a:t>
            </a:r>
            <a:endParaRPr lang="en-US" sz="3200" dirty="0">
              <a:effectLst>
                <a:outerShdw blurRad="38100" dist="38100" dir="2700000" algn="tl">
                  <a:srgbClr val="000000"/>
                </a:outerShdw>
              </a:effectLst>
              <a:latin typeface="Copperplate Gothic Bold"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185A3D8-1387-4A94-9B20-712BEF0BB33A}" type="slidenum">
              <a:rPr lang="en-US"/>
              <a:pPr>
                <a:defRPr/>
              </a:pPr>
              <a:t>15</a:t>
            </a:fld>
            <a:endParaRPr lang="en-US" dirty="0"/>
          </a:p>
        </p:txBody>
      </p:sp>
      <p:sp>
        <p:nvSpPr>
          <p:cNvPr id="310274" name="Rectangle 2"/>
          <p:cNvSpPr>
            <a:spLocks noGrp="1" noChangeArrowheads="1"/>
          </p:cNvSpPr>
          <p:nvPr>
            <p:ph type="title"/>
          </p:nvPr>
        </p:nvSpPr>
        <p:spPr>
          <a:xfrm>
            <a:off x="0" y="0"/>
            <a:ext cx="9144000" cy="1371600"/>
          </a:xfrm>
        </p:spPr>
        <p:txBody>
          <a:bodyPr/>
          <a:lstStyle/>
          <a:p>
            <a:pPr eaLnBrk="1" hangingPunct="1">
              <a:defRPr/>
            </a:pPr>
            <a:r>
              <a:rPr lang="en-US" sz="3600" dirty="0" smtClean="0"/>
              <a:t>General Fund Expenditures</a:t>
            </a:r>
            <a:br>
              <a:rPr lang="en-US" sz="3600" dirty="0" smtClean="0"/>
            </a:br>
            <a:r>
              <a:rPr lang="en-US" sz="3600" dirty="0" smtClean="0"/>
              <a:t> Compared to Budget</a:t>
            </a:r>
          </a:p>
        </p:txBody>
      </p:sp>
      <p:pic>
        <p:nvPicPr>
          <p:cNvPr id="2" name="Picture 1"/>
          <p:cNvPicPr>
            <a:picLocks noChangeAspect="1"/>
          </p:cNvPicPr>
          <p:nvPr/>
        </p:nvPicPr>
        <p:blipFill>
          <a:blip r:embed="rId3"/>
          <a:stretch>
            <a:fillRect/>
          </a:stretch>
        </p:blipFill>
        <p:spPr>
          <a:xfrm>
            <a:off x="1141088" y="1394460"/>
            <a:ext cx="6984357" cy="521208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1600200" y="1524000"/>
            <a:ext cx="5817001" cy="3840480"/>
          </a:xfrm>
          <a:prstGeom prst="rect">
            <a:avLst/>
          </a:prstGeom>
        </p:spPr>
      </p:pic>
      <p:sp>
        <p:nvSpPr>
          <p:cNvPr id="2" name="Title 1"/>
          <p:cNvSpPr>
            <a:spLocks noGrp="1"/>
          </p:cNvSpPr>
          <p:nvPr>
            <p:ph type="title"/>
          </p:nvPr>
        </p:nvSpPr>
        <p:spPr/>
        <p:txBody>
          <a:bodyPr/>
          <a:lstStyle/>
          <a:p>
            <a:r>
              <a:rPr lang="en-US" dirty="0" smtClean="0"/>
              <a:t>General Fund</a:t>
            </a:r>
            <a:br>
              <a:rPr lang="en-US" dirty="0" smtClean="0"/>
            </a:br>
            <a:r>
              <a:rPr lang="en-US" dirty="0" smtClean="0"/>
              <a:t>Year-End Summary</a:t>
            </a:r>
            <a:endParaRPr lang="en-US" dirty="0"/>
          </a:p>
        </p:txBody>
      </p:sp>
      <p:sp>
        <p:nvSpPr>
          <p:cNvPr id="5" name="Slide Number Placeholder 4"/>
          <p:cNvSpPr>
            <a:spLocks noGrp="1"/>
          </p:cNvSpPr>
          <p:nvPr>
            <p:ph type="sldNum" sz="quarter" idx="12"/>
          </p:nvPr>
        </p:nvSpPr>
        <p:spPr/>
        <p:txBody>
          <a:bodyPr/>
          <a:lstStyle/>
          <a:p>
            <a:pPr>
              <a:defRPr/>
            </a:pPr>
            <a:fld id="{4C2097FE-A32A-4DCD-ADEF-EF3F7359E7BE}" type="slidenum">
              <a:rPr lang="en-US" smtClean="0"/>
              <a:pPr>
                <a:defRPr/>
              </a:pPr>
              <a:t>16</a:t>
            </a:fld>
            <a:endParaRPr lang="en-US" dirty="0"/>
          </a:p>
        </p:txBody>
      </p:sp>
      <p:sp>
        <p:nvSpPr>
          <p:cNvPr id="8" name="TextBox 7"/>
          <p:cNvSpPr txBox="1"/>
          <p:nvPr/>
        </p:nvSpPr>
        <p:spPr>
          <a:xfrm>
            <a:off x="381000" y="5257800"/>
            <a:ext cx="8305800" cy="1384995"/>
          </a:xfrm>
          <a:prstGeom prst="rect">
            <a:avLst/>
          </a:prstGeom>
          <a:solidFill>
            <a:schemeClr val="bg1"/>
          </a:solidFill>
        </p:spPr>
        <p:txBody>
          <a:bodyPr wrap="square" rtlCol="0">
            <a:spAutoFit/>
          </a:bodyPr>
          <a:lstStyle/>
          <a:p>
            <a:pPr algn="just"/>
            <a:r>
              <a:rPr lang="en-US" sz="1400" dirty="0" smtClean="0">
                <a:solidFill>
                  <a:schemeClr val="tx1"/>
                </a:solidFill>
                <a:latin typeface="+mn-lt"/>
              </a:rPr>
              <a:t>(a) The adopted budget called for the utilization of $2.2 million in prior year earnings (carryover).  Of this amount, $541,742 was available in a contingency special project from 2015 revenues that was transferred into the General Fund.  The remaining $1,658,258 had been closed to the unrestricted General Fund balance in previous years.  Utilization of this portion of the carryover reduced unrestricted General Fund balance, but does not impact the $10 million restricted reserve that the Board of Directors has established.</a:t>
            </a:r>
            <a:endParaRPr lang="en-US" sz="1400" dirty="0">
              <a:solidFill>
                <a:schemeClr val="tx1"/>
              </a:solidFill>
              <a:latin typeface="+mn-lt"/>
            </a:endParaRPr>
          </a:p>
        </p:txBody>
      </p:sp>
    </p:spTree>
    <p:extLst>
      <p:ext uri="{BB962C8B-B14F-4D97-AF65-F5344CB8AC3E}">
        <p14:creationId xmlns:p14="http://schemas.microsoft.com/office/powerpoint/2010/main" val="1793132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defRPr/>
            </a:pPr>
            <a:fld id="{E70B83B6-4437-4F70-860F-FA0862C36E89}" type="slidenum">
              <a:rPr lang="en-US"/>
              <a:pPr>
                <a:defRPr/>
              </a:pPr>
              <a:t>17</a:t>
            </a:fld>
            <a:endParaRPr lang="en-US" dirty="0"/>
          </a:p>
        </p:txBody>
      </p:sp>
      <p:sp>
        <p:nvSpPr>
          <p:cNvPr id="16387" name="Rectangle 3"/>
          <p:cNvSpPr>
            <a:spLocks noGrp="1" noChangeArrowheads="1"/>
          </p:cNvSpPr>
          <p:nvPr>
            <p:ph type="body" sz="half" idx="1"/>
          </p:nvPr>
        </p:nvSpPr>
        <p:spPr>
          <a:xfrm>
            <a:off x="228600" y="1676400"/>
            <a:ext cx="4191000" cy="4876800"/>
          </a:xfrm>
          <a:noFill/>
        </p:spPr>
        <p:txBody>
          <a:bodyPr/>
          <a:lstStyle/>
          <a:p>
            <a:pPr eaLnBrk="1" hangingPunct="1">
              <a:lnSpc>
                <a:spcPct val="90000"/>
              </a:lnSpc>
              <a:buFont typeface="Wingdings" pitchFamily="2" charset="2"/>
              <a:buChar char="Ø"/>
            </a:pPr>
            <a:r>
              <a:rPr lang="en-US" dirty="0" smtClean="0"/>
              <a:t>Savings from Authorized but Unfilled Positions</a:t>
            </a:r>
          </a:p>
          <a:p>
            <a:pPr lvl="1" eaLnBrk="1" hangingPunct="1">
              <a:lnSpc>
                <a:spcPct val="90000"/>
              </a:lnSpc>
              <a:buFont typeface="Wingdings" pitchFamily="2" charset="2"/>
              <a:buChar char="§"/>
            </a:pPr>
            <a:r>
              <a:rPr lang="en-US" dirty="0" smtClean="0"/>
              <a:t>$7,000,000 </a:t>
            </a:r>
          </a:p>
          <a:p>
            <a:pPr marL="457200" lvl="1" indent="0" eaLnBrk="1" hangingPunct="1">
              <a:lnSpc>
                <a:spcPct val="90000"/>
              </a:lnSpc>
              <a:buNone/>
            </a:pPr>
            <a:r>
              <a:rPr lang="en-US" dirty="0"/>
              <a:t> </a:t>
            </a:r>
            <a:r>
              <a:rPr lang="en-US" dirty="0" smtClean="0"/>
              <a:t>  2017 adopted budget 	requirement</a:t>
            </a:r>
          </a:p>
          <a:p>
            <a:pPr lvl="1" eaLnBrk="1" hangingPunct="1">
              <a:lnSpc>
                <a:spcPct val="90000"/>
              </a:lnSpc>
              <a:buFont typeface="Wingdings" pitchFamily="2" charset="2"/>
              <a:buChar char="§"/>
            </a:pPr>
            <a:r>
              <a:rPr lang="en-US" dirty="0" smtClean="0"/>
              <a:t>$7,000,000       Achieved - 9/29/17</a:t>
            </a:r>
            <a:endParaRPr lang="en-US" dirty="0"/>
          </a:p>
          <a:p>
            <a:pPr lvl="1" eaLnBrk="1" hangingPunct="1">
              <a:lnSpc>
                <a:spcPct val="90000"/>
              </a:lnSpc>
              <a:buFont typeface="Wingdings" pitchFamily="2" charset="2"/>
              <a:buChar char="§"/>
            </a:pPr>
            <a:r>
              <a:rPr lang="en-US" dirty="0" smtClean="0"/>
              <a:t>98 budgeted positions unfilled in the General Fund at year-end</a:t>
            </a:r>
          </a:p>
        </p:txBody>
      </p:sp>
      <p:sp>
        <p:nvSpPr>
          <p:cNvPr id="16388" name="Rectangle 4"/>
          <p:cNvSpPr>
            <a:spLocks noGrp="1" noChangeArrowheads="1"/>
          </p:cNvSpPr>
          <p:nvPr>
            <p:ph type="body" sz="half" idx="2"/>
          </p:nvPr>
        </p:nvSpPr>
        <p:spPr>
          <a:xfrm>
            <a:off x="4419600" y="1676400"/>
            <a:ext cx="4495800" cy="4648200"/>
          </a:xfrm>
        </p:spPr>
        <p:txBody>
          <a:bodyPr/>
          <a:lstStyle/>
          <a:p>
            <a:pPr eaLnBrk="1" hangingPunct="1">
              <a:lnSpc>
                <a:spcPct val="80000"/>
              </a:lnSpc>
              <a:buFont typeface="Wingdings" pitchFamily="2" charset="2"/>
              <a:buChar char="Ø"/>
            </a:pPr>
            <a:r>
              <a:rPr lang="en-US" dirty="0" smtClean="0"/>
              <a:t>Vacation/Sick Payouts</a:t>
            </a:r>
          </a:p>
          <a:p>
            <a:pPr lvl="1" eaLnBrk="1" hangingPunct="1">
              <a:lnSpc>
                <a:spcPct val="80000"/>
              </a:lnSpc>
              <a:buFont typeface="Wingdings" pitchFamily="2" charset="2"/>
              <a:buChar char="§"/>
            </a:pPr>
            <a:r>
              <a:rPr lang="en-US" dirty="0" smtClean="0"/>
              <a:t>$1,000,000 </a:t>
            </a:r>
          </a:p>
          <a:p>
            <a:pPr marL="457200" lvl="1" indent="0" eaLnBrk="1" hangingPunct="1">
              <a:lnSpc>
                <a:spcPct val="80000"/>
              </a:lnSpc>
              <a:buNone/>
            </a:pPr>
            <a:r>
              <a:rPr lang="en-US" dirty="0" smtClean="0"/>
              <a:t>      2017 </a:t>
            </a:r>
            <a:r>
              <a:rPr lang="en-US" dirty="0"/>
              <a:t>amended </a:t>
            </a:r>
            <a:r>
              <a:rPr lang="en-US" dirty="0" smtClean="0"/>
              <a:t>budget</a:t>
            </a:r>
          </a:p>
          <a:p>
            <a:pPr lvl="1" eaLnBrk="1" hangingPunct="1">
              <a:lnSpc>
                <a:spcPct val="80000"/>
              </a:lnSpc>
              <a:buFont typeface="Wingdings" panose="05000000000000000000" pitchFamily="2" charset="2"/>
              <a:buChar char="§"/>
            </a:pPr>
            <a:r>
              <a:rPr lang="en-US" dirty="0" smtClean="0"/>
              <a:t>$1,063,534 YTD</a:t>
            </a:r>
            <a:endParaRPr lang="en-US" dirty="0"/>
          </a:p>
          <a:p>
            <a:pPr marL="457200" lvl="1" indent="0" eaLnBrk="1" hangingPunct="1">
              <a:lnSpc>
                <a:spcPct val="80000"/>
              </a:lnSpc>
              <a:buNone/>
            </a:pPr>
            <a:r>
              <a:rPr lang="en-US" dirty="0"/>
              <a:t>   </a:t>
            </a:r>
            <a:endParaRPr lang="en-US" dirty="0" smtClean="0"/>
          </a:p>
          <a:p>
            <a:pPr lvl="1" eaLnBrk="1" hangingPunct="1">
              <a:lnSpc>
                <a:spcPct val="80000"/>
              </a:lnSpc>
              <a:buFont typeface="Wingdings" pitchFamily="2" charset="2"/>
              <a:buNone/>
            </a:pPr>
            <a:endParaRPr lang="en-US" sz="2800" dirty="0" smtClean="0"/>
          </a:p>
        </p:txBody>
      </p:sp>
      <p:sp>
        <p:nvSpPr>
          <p:cNvPr id="303109" name="Rectangle 5"/>
          <p:cNvSpPr>
            <a:spLocks noGrp="1" noChangeArrowheads="1"/>
          </p:cNvSpPr>
          <p:nvPr>
            <p:ph type="title"/>
          </p:nvPr>
        </p:nvSpPr>
        <p:spPr/>
        <p:txBody>
          <a:bodyPr/>
          <a:lstStyle/>
          <a:p>
            <a:pPr eaLnBrk="1" hangingPunct="1">
              <a:defRPr/>
            </a:pPr>
            <a:r>
              <a:rPr lang="en-US" sz="3600" dirty="0" smtClean="0"/>
              <a:t>General Fund </a:t>
            </a:r>
            <a:br>
              <a:rPr lang="en-US" sz="3600" dirty="0" smtClean="0"/>
            </a:br>
            <a:r>
              <a:rPr lang="en-US" sz="3600" dirty="0" smtClean="0"/>
              <a:t>Authorized but Unfilled Positions and Vacation/Sick Payouts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pPr>
              <a:defRPr/>
            </a:pPr>
            <a:fld id="{99A53F07-D4AC-4F44-BE42-5FE4D2EF6AFD}" type="slidenum">
              <a:rPr lang="en-US"/>
              <a:pPr>
                <a:defRPr/>
              </a:pPr>
              <a:t>18</a:t>
            </a:fld>
            <a:endParaRPr lang="en-US" dirty="0"/>
          </a:p>
        </p:txBody>
      </p:sp>
      <p:sp>
        <p:nvSpPr>
          <p:cNvPr id="386050" name="Rectangle 2"/>
          <p:cNvSpPr>
            <a:spLocks noGrp="1" noChangeArrowheads="1"/>
          </p:cNvSpPr>
          <p:nvPr>
            <p:ph type="title"/>
          </p:nvPr>
        </p:nvSpPr>
        <p:spPr/>
        <p:txBody>
          <a:bodyPr/>
          <a:lstStyle/>
          <a:p>
            <a:pPr eaLnBrk="1" hangingPunct="1">
              <a:defRPr/>
            </a:pPr>
            <a:r>
              <a:rPr lang="en-US" sz="3600" dirty="0" smtClean="0"/>
              <a:t>General Fund Authorized but Unfilled Positions</a:t>
            </a:r>
            <a:br>
              <a:rPr lang="en-US" sz="3600" dirty="0" smtClean="0"/>
            </a:br>
            <a:r>
              <a:rPr lang="en-US" sz="3600" dirty="0" smtClean="0"/>
              <a:t>Last Twelve Months</a:t>
            </a:r>
          </a:p>
        </p:txBody>
      </p:sp>
      <p:graphicFrame>
        <p:nvGraphicFramePr>
          <p:cNvPr id="17412" name="Object 3"/>
          <p:cNvGraphicFramePr>
            <a:graphicFrameLocks noGrp="1" noChangeAspect="1"/>
          </p:cNvGraphicFramePr>
          <p:nvPr>
            <p:ph sz="half" idx="1"/>
            <p:extLst>
              <p:ext uri="{D42A27DB-BD31-4B8C-83A1-F6EECF244321}">
                <p14:modId xmlns:p14="http://schemas.microsoft.com/office/powerpoint/2010/main" val="2571487289"/>
              </p:ext>
            </p:extLst>
          </p:nvPr>
        </p:nvGraphicFramePr>
        <p:xfrm>
          <a:off x="76200" y="1608138"/>
          <a:ext cx="8839200" cy="4043362"/>
        </p:xfrm>
        <a:graphic>
          <a:graphicData uri="http://schemas.openxmlformats.org/presentationml/2006/ole">
            <mc:AlternateContent xmlns:mc="http://schemas.openxmlformats.org/markup-compatibility/2006">
              <mc:Choice xmlns:v="urn:schemas-microsoft-com:vml" Requires="v">
                <p:oleObj spid="_x0000_s18284" name="Chart" r:id="rId4" imgW="8286868" imgH="3791070" progId="MSGraph.Chart.8">
                  <p:embed followColorScheme="full"/>
                </p:oleObj>
              </mc:Choice>
              <mc:Fallback>
                <p:oleObj name="Chart" r:id="rId4" imgW="8286868" imgH="3791070" progId="MSGraph.Chart.8">
                  <p:embed followColorScheme="full"/>
                  <p:pic>
                    <p:nvPicPr>
                      <p:cNvPr id="0" name="Object 3"/>
                      <p:cNvPicPr>
                        <a:picLocks noChangeAspect="1" noChangeArrowheads="1"/>
                      </p:cNvPicPr>
                      <p:nvPr/>
                    </p:nvPicPr>
                    <p:blipFill>
                      <a:blip r:embed="rId5"/>
                      <a:srcRect/>
                      <a:stretch>
                        <a:fillRect/>
                      </a:stretch>
                    </p:blipFill>
                    <p:spPr bwMode="auto">
                      <a:xfrm>
                        <a:off x="76200" y="1608138"/>
                        <a:ext cx="8839200" cy="4043362"/>
                      </a:xfrm>
                      <a:prstGeom prst="rect">
                        <a:avLst/>
                      </a:prstGeom>
                      <a:noFill/>
                      <a:ln>
                        <a:noFill/>
                      </a:ln>
                      <a:extLst/>
                    </p:spPr>
                  </p:pic>
                </p:oleObj>
              </mc:Fallback>
            </mc:AlternateContent>
          </a:graphicData>
        </a:graphic>
      </p:graphicFrame>
      <p:sp>
        <p:nvSpPr>
          <p:cNvPr id="6" name="TextBox 5"/>
          <p:cNvSpPr txBox="1"/>
          <p:nvPr/>
        </p:nvSpPr>
        <p:spPr>
          <a:xfrm>
            <a:off x="7772400" y="2182019"/>
            <a:ext cx="615553" cy="1447800"/>
          </a:xfrm>
          <a:prstGeom prst="rect">
            <a:avLst/>
          </a:prstGeom>
          <a:noFill/>
        </p:spPr>
        <p:txBody>
          <a:bodyPr vert="vert270" wrap="square" rtlCol="0" anchor="ctr" anchorCtr="0">
            <a:spAutoFit/>
          </a:bodyPr>
          <a:lstStyle/>
          <a:p>
            <a:r>
              <a:rPr lang="en-US" sz="1400" dirty="0" smtClean="0">
                <a:solidFill>
                  <a:srgbClr val="FF0000"/>
                </a:solidFill>
                <a:latin typeface="+mn-lt"/>
              </a:rPr>
              <a:t>Police Recruit School</a:t>
            </a:r>
            <a:endParaRPr lang="en-US" sz="1400" dirty="0">
              <a:solidFill>
                <a:srgbClr val="FF0000"/>
              </a:solidFill>
              <a:latin typeface="+mn-lt"/>
            </a:endParaRPr>
          </a:p>
        </p:txBody>
      </p:sp>
      <p:sp>
        <p:nvSpPr>
          <p:cNvPr id="7" name="TextBox 6"/>
          <p:cNvSpPr txBox="1"/>
          <p:nvPr/>
        </p:nvSpPr>
        <p:spPr>
          <a:xfrm>
            <a:off x="5943600" y="2667000"/>
            <a:ext cx="615553" cy="1447800"/>
          </a:xfrm>
          <a:prstGeom prst="rect">
            <a:avLst/>
          </a:prstGeom>
          <a:noFill/>
        </p:spPr>
        <p:txBody>
          <a:bodyPr vert="vert270" wrap="square" rtlCol="0" anchor="ctr" anchorCtr="0">
            <a:spAutoFit/>
          </a:bodyPr>
          <a:lstStyle/>
          <a:p>
            <a:r>
              <a:rPr lang="en-US" sz="1400" dirty="0" smtClean="0">
                <a:solidFill>
                  <a:srgbClr val="FF0000"/>
                </a:solidFill>
                <a:latin typeface="+mn-lt"/>
              </a:rPr>
              <a:t>Police Recruit School</a:t>
            </a:r>
            <a:endParaRPr lang="en-US" sz="1400" dirty="0">
              <a:solidFill>
                <a:srgbClr val="FF0000"/>
              </a:solidFill>
              <a:latin typeface="+mn-lt"/>
            </a:endParaRPr>
          </a:p>
        </p:txBody>
      </p:sp>
      <p:sp>
        <p:nvSpPr>
          <p:cNvPr id="9" name="TextBox 8"/>
          <p:cNvSpPr txBox="1"/>
          <p:nvPr/>
        </p:nvSpPr>
        <p:spPr>
          <a:xfrm>
            <a:off x="1828800" y="2667000"/>
            <a:ext cx="615553" cy="1447800"/>
          </a:xfrm>
          <a:prstGeom prst="rect">
            <a:avLst/>
          </a:prstGeom>
          <a:noFill/>
        </p:spPr>
        <p:txBody>
          <a:bodyPr vert="vert270" wrap="square" rtlCol="0" anchor="ctr" anchorCtr="0">
            <a:spAutoFit/>
          </a:bodyPr>
          <a:lstStyle/>
          <a:p>
            <a:r>
              <a:rPr lang="en-US" sz="1400" dirty="0" smtClean="0">
                <a:solidFill>
                  <a:srgbClr val="FF0000"/>
                </a:solidFill>
                <a:latin typeface="+mn-lt"/>
              </a:rPr>
              <a:t>Police Recruit School</a:t>
            </a:r>
            <a:endParaRPr lang="en-US" sz="1400" dirty="0">
              <a:solidFill>
                <a:srgbClr val="FF0000"/>
              </a:solidFill>
              <a:latin typeface="+mn-lt"/>
            </a:endParaRPr>
          </a:p>
        </p:txBody>
      </p:sp>
      <p:sp>
        <p:nvSpPr>
          <p:cNvPr id="3" name="TextBox 2"/>
          <p:cNvSpPr txBox="1"/>
          <p:nvPr/>
        </p:nvSpPr>
        <p:spPr>
          <a:xfrm>
            <a:off x="762000" y="5562600"/>
            <a:ext cx="7848600" cy="830997"/>
          </a:xfrm>
          <a:prstGeom prst="rect">
            <a:avLst/>
          </a:prstGeom>
          <a:noFill/>
        </p:spPr>
        <p:txBody>
          <a:bodyPr wrap="square" rtlCol="0">
            <a:spAutoFit/>
          </a:bodyPr>
          <a:lstStyle/>
          <a:p>
            <a:pPr algn="just"/>
            <a:r>
              <a:rPr lang="en-US" sz="1600" dirty="0" smtClean="0">
                <a:solidFill>
                  <a:schemeClr val="tx1"/>
                </a:solidFill>
                <a:latin typeface="+mn-lt"/>
              </a:rPr>
              <a:t>The number of vacant positions in the General Fund decreased from 143 (December 2016) to 98 (December 2017).  The number of vacant Police Officer positions declined from 62 (December 2016) to 21 (December 2017).</a:t>
            </a:r>
            <a:endParaRPr lang="en-US" sz="1600" dirty="0">
              <a:solidFill>
                <a:schemeClr val="tx1"/>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46EB71E3-F5A0-4284-A280-2EEC28A00C42}" type="slidenum">
              <a:rPr lang="en-US"/>
              <a:pPr>
                <a:defRPr/>
              </a:pPr>
              <a:t>2</a:t>
            </a:fld>
            <a:endParaRPr lang="en-US" dirty="0"/>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2772361684"/>
              </p:ext>
            </p:extLst>
          </p:nvPr>
        </p:nvGraphicFramePr>
        <p:xfrm>
          <a:off x="355600" y="1651000"/>
          <a:ext cx="8788400" cy="4864100"/>
        </p:xfrm>
        <a:graphic>
          <a:graphicData uri="http://schemas.openxmlformats.org/drawingml/2006/chart">
            <c:chart xmlns:c="http://schemas.openxmlformats.org/drawingml/2006/chart" xmlns:r="http://schemas.openxmlformats.org/officeDocument/2006/relationships" r:id="rId3"/>
          </a:graphicData>
        </a:graphic>
      </p:graphicFrame>
      <p:sp>
        <p:nvSpPr>
          <p:cNvPr id="199692" name="Rectangle 12"/>
          <p:cNvSpPr>
            <a:spLocks noGrp="1" noChangeArrowheads="1"/>
          </p:cNvSpPr>
          <p:nvPr>
            <p:ph type="title"/>
          </p:nvPr>
        </p:nvSpPr>
        <p:spPr/>
        <p:txBody>
          <a:bodyPr/>
          <a:lstStyle/>
          <a:p>
            <a:pPr eaLnBrk="1" hangingPunct="1">
              <a:defRPr/>
            </a:pPr>
            <a:r>
              <a:rPr lang="en-US" sz="4000" dirty="0" smtClean="0"/>
              <a:t>General Fund</a:t>
            </a:r>
            <a:br>
              <a:rPr lang="en-US" sz="4000" dirty="0" smtClean="0"/>
            </a:br>
            <a:r>
              <a:rPr lang="en-US" sz="4000" dirty="0" smtClean="0"/>
              <a:t>Revenues</a:t>
            </a:r>
            <a:br>
              <a:rPr lang="en-US" sz="4000" dirty="0" smtClean="0"/>
            </a:br>
            <a:r>
              <a:rPr lang="en-US" sz="2400" dirty="0" smtClean="0"/>
              <a:t>budget % collected - 2017 and 2016</a:t>
            </a:r>
          </a:p>
        </p:txBody>
      </p:sp>
    </p:spTree>
    <p:extLst>
      <p:ext uri="{BB962C8B-B14F-4D97-AF65-F5344CB8AC3E}">
        <p14:creationId xmlns:p14="http://schemas.microsoft.com/office/powerpoint/2010/main" val="525564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ADAF961F-826A-4E32-8D41-B03A4F520FF3}" type="slidenum">
              <a:rPr lang="en-US"/>
              <a:pPr>
                <a:defRPr/>
              </a:pPr>
              <a:t>3</a:t>
            </a:fld>
            <a:endParaRPr lang="en-US" dirty="0"/>
          </a:p>
        </p:txBody>
      </p:sp>
      <p:graphicFrame>
        <p:nvGraphicFramePr>
          <p:cNvPr id="2" name="Object 1036"/>
          <p:cNvGraphicFramePr>
            <a:graphicFrameLocks noChangeAspect="1"/>
          </p:cNvGraphicFramePr>
          <p:nvPr>
            <p:extLst>
              <p:ext uri="{D42A27DB-BD31-4B8C-83A1-F6EECF244321}">
                <p14:modId xmlns:p14="http://schemas.microsoft.com/office/powerpoint/2010/main" val="1439795770"/>
              </p:ext>
            </p:extLst>
          </p:nvPr>
        </p:nvGraphicFramePr>
        <p:xfrm>
          <a:off x="275482" y="1676400"/>
          <a:ext cx="8411318" cy="4695523"/>
        </p:xfrm>
        <a:graphic>
          <a:graphicData uri="http://schemas.openxmlformats.org/drawingml/2006/chart">
            <c:chart xmlns:c="http://schemas.openxmlformats.org/drawingml/2006/chart" xmlns:r="http://schemas.openxmlformats.org/officeDocument/2006/relationships" r:id="rId3"/>
          </a:graphicData>
        </a:graphic>
      </p:graphicFrame>
      <p:sp>
        <p:nvSpPr>
          <p:cNvPr id="4102" name="Line 1033"/>
          <p:cNvSpPr>
            <a:spLocks noChangeShapeType="1"/>
          </p:cNvSpPr>
          <p:nvPr/>
        </p:nvSpPr>
        <p:spPr bwMode="auto">
          <a:xfrm flipH="1" flipV="1">
            <a:off x="8534400" y="2209800"/>
            <a:ext cx="304800" cy="3810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dirty="0"/>
          </a:p>
        </p:txBody>
      </p:sp>
      <p:sp>
        <p:nvSpPr>
          <p:cNvPr id="187403" name="Rectangle 1035"/>
          <p:cNvSpPr>
            <a:spLocks noGrp="1" noChangeArrowheads="1"/>
          </p:cNvSpPr>
          <p:nvPr>
            <p:ph type="title"/>
          </p:nvPr>
        </p:nvSpPr>
        <p:spPr/>
        <p:txBody>
          <a:bodyPr/>
          <a:lstStyle/>
          <a:p>
            <a:pPr eaLnBrk="1" hangingPunct="1">
              <a:defRPr/>
            </a:pPr>
            <a:r>
              <a:rPr lang="en-US" dirty="0" smtClean="0"/>
              <a:t>General Fund Revenues</a:t>
            </a:r>
            <a:br>
              <a:rPr lang="en-US" dirty="0" smtClean="0"/>
            </a:br>
            <a:r>
              <a:rPr lang="en-US" sz="3200" dirty="0" smtClean="0"/>
              <a:t>2017 and 2016</a:t>
            </a:r>
          </a:p>
        </p:txBody>
      </p:sp>
    </p:spTree>
    <p:extLst>
      <p:ext uri="{BB962C8B-B14F-4D97-AF65-F5344CB8AC3E}">
        <p14:creationId xmlns:p14="http://schemas.microsoft.com/office/powerpoint/2010/main" val="3191881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5199F71-D154-4E3E-B46C-B0DB04768808}" type="slidenum">
              <a:rPr lang="en-US"/>
              <a:pPr>
                <a:defRPr/>
              </a:pPr>
              <a:t>4</a:t>
            </a:fld>
            <a:endParaRPr lang="en-US" dirty="0"/>
          </a:p>
        </p:txBody>
      </p:sp>
      <p:sp>
        <p:nvSpPr>
          <p:cNvPr id="309250" name="Rectangle 2"/>
          <p:cNvSpPr>
            <a:spLocks noGrp="1" noChangeArrowheads="1"/>
          </p:cNvSpPr>
          <p:nvPr>
            <p:ph type="title"/>
          </p:nvPr>
        </p:nvSpPr>
        <p:spPr/>
        <p:txBody>
          <a:bodyPr/>
          <a:lstStyle/>
          <a:p>
            <a:pPr eaLnBrk="1" hangingPunct="1">
              <a:defRPr/>
            </a:pPr>
            <a:r>
              <a:rPr lang="en-US" sz="4000" dirty="0" smtClean="0"/>
              <a:t>General fund Revenues</a:t>
            </a:r>
            <a:br>
              <a:rPr lang="en-US" sz="4000" dirty="0" smtClean="0"/>
            </a:br>
            <a:r>
              <a:rPr lang="en-US" sz="4000" dirty="0" smtClean="0"/>
              <a:t>Compared to Amended Budget</a:t>
            </a:r>
          </a:p>
        </p:txBody>
      </p:sp>
      <p:sp>
        <p:nvSpPr>
          <p:cNvPr id="5" name="TextBox 4"/>
          <p:cNvSpPr txBox="1"/>
          <p:nvPr/>
        </p:nvSpPr>
        <p:spPr>
          <a:xfrm>
            <a:off x="439994" y="5029200"/>
            <a:ext cx="8343901" cy="584775"/>
          </a:xfrm>
          <a:prstGeom prst="rect">
            <a:avLst/>
          </a:prstGeom>
          <a:noFill/>
        </p:spPr>
        <p:txBody>
          <a:bodyPr wrap="square" rtlCol="0">
            <a:spAutoFit/>
          </a:bodyPr>
          <a:lstStyle/>
          <a:p>
            <a:pPr lvl="0" algn="just"/>
            <a:r>
              <a:rPr lang="en-US" sz="1600" dirty="0">
                <a:solidFill>
                  <a:schemeClr val="tx1"/>
                </a:solidFill>
                <a:latin typeface="Arial" charset="0"/>
              </a:rPr>
              <a:t>Revenues </a:t>
            </a:r>
            <a:r>
              <a:rPr lang="en-US" sz="1600" dirty="0" smtClean="0">
                <a:solidFill>
                  <a:schemeClr val="tx1"/>
                </a:solidFill>
                <a:latin typeface="Arial" charset="0"/>
              </a:rPr>
              <a:t>were </a:t>
            </a:r>
            <a:r>
              <a:rPr lang="en-US" sz="1600" dirty="0">
                <a:solidFill>
                  <a:schemeClr val="tx1"/>
                </a:solidFill>
                <a:latin typeface="Arial" charset="0"/>
              </a:rPr>
              <a:t>approximately </a:t>
            </a:r>
            <a:r>
              <a:rPr lang="en-US" sz="1600" dirty="0" smtClean="0">
                <a:solidFill>
                  <a:schemeClr val="tx1"/>
                </a:solidFill>
                <a:latin typeface="Arial" charset="0"/>
              </a:rPr>
              <a:t>$360,000 or 0.19% below the amended budget and approximately $3.43 million above the same period a year ago.  </a:t>
            </a:r>
            <a:endParaRPr lang="en-US" sz="1600" dirty="0">
              <a:solidFill>
                <a:schemeClr val="tx1"/>
              </a:solidFill>
              <a:latin typeface="Arial" charset="0"/>
            </a:endParaRPr>
          </a:p>
        </p:txBody>
      </p:sp>
      <p:pic>
        <p:nvPicPr>
          <p:cNvPr id="2" name="Picture 1"/>
          <p:cNvPicPr>
            <a:picLocks noChangeAspect="1"/>
          </p:cNvPicPr>
          <p:nvPr/>
        </p:nvPicPr>
        <p:blipFill>
          <a:blip r:embed="rId3"/>
          <a:stretch>
            <a:fillRect/>
          </a:stretch>
        </p:blipFill>
        <p:spPr>
          <a:xfrm>
            <a:off x="487013" y="1524000"/>
            <a:ext cx="8169973" cy="3200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5199F71-D154-4E3E-B46C-B0DB04768808}" type="slidenum">
              <a:rPr lang="en-US"/>
              <a:pPr>
                <a:defRPr/>
              </a:pPr>
              <a:t>5</a:t>
            </a:fld>
            <a:endParaRPr lang="en-US" dirty="0"/>
          </a:p>
        </p:txBody>
      </p:sp>
      <p:sp>
        <p:nvSpPr>
          <p:cNvPr id="309250" name="Rectangle 2"/>
          <p:cNvSpPr>
            <a:spLocks noGrp="1" noChangeArrowheads="1"/>
          </p:cNvSpPr>
          <p:nvPr>
            <p:ph type="title"/>
          </p:nvPr>
        </p:nvSpPr>
        <p:spPr/>
        <p:txBody>
          <a:bodyPr/>
          <a:lstStyle/>
          <a:p>
            <a:pPr eaLnBrk="1" hangingPunct="1">
              <a:defRPr/>
            </a:pPr>
            <a:r>
              <a:rPr lang="en-US" sz="4000" dirty="0" smtClean="0"/>
              <a:t>General fund Revenues</a:t>
            </a:r>
            <a:br>
              <a:rPr lang="en-US" sz="4000" dirty="0" smtClean="0"/>
            </a:br>
            <a:r>
              <a:rPr lang="en-US" sz="4000" dirty="0" smtClean="0"/>
              <a:t>Compared to Adopted Budget</a:t>
            </a:r>
          </a:p>
        </p:txBody>
      </p:sp>
      <p:sp>
        <p:nvSpPr>
          <p:cNvPr id="5" name="TextBox 4"/>
          <p:cNvSpPr txBox="1"/>
          <p:nvPr/>
        </p:nvSpPr>
        <p:spPr>
          <a:xfrm>
            <a:off x="399633" y="4724400"/>
            <a:ext cx="8343901" cy="1815882"/>
          </a:xfrm>
          <a:prstGeom prst="rect">
            <a:avLst/>
          </a:prstGeom>
          <a:noFill/>
        </p:spPr>
        <p:txBody>
          <a:bodyPr wrap="square" rtlCol="0">
            <a:spAutoFit/>
          </a:bodyPr>
          <a:lstStyle/>
          <a:p>
            <a:pPr lvl="0" algn="just"/>
            <a:r>
              <a:rPr lang="en-US" sz="1400" dirty="0">
                <a:solidFill>
                  <a:schemeClr val="tx1"/>
                </a:solidFill>
                <a:latin typeface="Arial" charset="0"/>
              </a:rPr>
              <a:t>Revenues </a:t>
            </a:r>
            <a:r>
              <a:rPr lang="en-US" sz="1400" dirty="0" smtClean="0">
                <a:solidFill>
                  <a:schemeClr val="tx1"/>
                </a:solidFill>
                <a:latin typeface="Arial" charset="0"/>
              </a:rPr>
              <a:t>were </a:t>
            </a:r>
            <a:r>
              <a:rPr lang="en-US" sz="1400" dirty="0">
                <a:solidFill>
                  <a:schemeClr val="tx1"/>
                </a:solidFill>
                <a:latin typeface="Arial" charset="0"/>
              </a:rPr>
              <a:t>approximately </a:t>
            </a:r>
            <a:r>
              <a:rPr lang="en-US" sz="1400" dirty="0" smtClean="0">
                <a:solidFill>
                  <a:schemeClr val="tx1"/>
                </a:solidFill>
                <a:latin typeface="Arial" charset="0"/>
              </a:rPr>
              <a:t>$1.66 million above the original adopted budget.  The budget amendment increased net operating revenues by $2,023,000 reflecting increases in property tax revenues, sales tax revenues, licenses and permits, intergovernmental revenues, charges for services, and miscellaneous dedicated pension revenues. In addition, the budget amendment included reductions in estimated fines and fees, and net franchise fee revenues. Of the $2 million adjustment, approximately $1,227,400 was available for general operations and approximately $795,600 was dedicated to the closed Police and Fire pension funds.  The amendments were based </a:t>
            </a:r>
            <a:r>
              <a:rPr lang="en-US" sz="1400" dirty="0">
                <a:solidFill>
                  <a:schemeClr val="tx1"/>
                </a:solidFill>
                <a:latin typeface="Arial" charset="0"/>
              </a:rPr>
              <a:t>on updated guidance and actual experience through September. </a:t>
            </a:r>
          </a:p>
        </p:txBody>
      </p:sp>
      <p:pic>
        <p:nvPicPr>
          <p:cNvPr id="3" name="Picture 2"/>
          <p:cNvPicPr>
            <a:picLocks noChangeAspect="1"/>
          </p:cNvPicPr>
          <p:nvPr/>
        </p:nvPicPr>
        <p:blipFill>
          <a:blip r:embed="rId3"/>
          <a:stretch>
            <a:fillRect/>
          </a:stretch>
        </p:blipFill>
        <p:spPr>
          <a:xfrm>
            <a:off x="648228" y="1524000"/>
            <a:ext cx="7846710" cy="3291840"/>
          </a:xfrm>
          <a:prstGeom prst="rect">
            <a:avLst/>
          </a:prstGeom>
        </p:spPr>
      </p:pic>
    </p:spTree>
    <p:extLst>
      <p:ext uri="{BB962C8B-B14F-4D97-AF65-F5344CB8AC3E}">
        <p14:creationId xmlns:p14="http://schemas.microsoft.com/office/powerpoint/2010/main" val="3338263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5D5BC54D-EE24-41C2-A7DB-4FECDDF829A6}" type="slidenum">
              <a:rPr lang="en-US"/>
              <a:pPr>
                <a:defRPr/>
              </a:pPr>
              <a:t>6</a:t>
            </a:fld>
            <a:endParaRPr lang="en-US" dirty="0"/>
          </a:p>
        </p:txBody>
      </p:sp>
      <p:sp>
        <p:nvSpPr>
          <p:cNvPr id="441346" name="Rectangle 2"/>
          <p:cNvSpPr>
            <a:spLocks noGrp="1" noChangeArrowheads="1"/>
          </p:cNvSpPr>
          <p:nvPr>
            <p:ph type="title"/>
          </p:nvPr>
        </p:nvSpPr>
        <p:spPr/>
        <p:txBody>
          <a:bodyPr/>
          <a:lstStyle/>
          <a:p>
            <a:pPr eaLnBrk="1" hangingPunct="1">
              <a:defRPr/>
            </a:pPr>
            <a:r>
              <a:rPr lang="en-US" dirty="0" smtClean="0"/>
              <a:t>General fund Revenues</a:t>
            </a:r>
            <a:br>
              <a:rPr lang="en-US" dirty="0" smtClean="0"/>
            </a:br>
            <a:r>
              <a:rPr lang="en-US" dirty="0" smtClean="0"/>
              <a:t>Compared to Prior Year</a:t>
            </a:r>
          </a:p>
        </p:txBody>
      </p:sp>
      <p:pic>
        <p:nvPicPr>
          <p:cNvPr id="3" name="Picture 2"/>
          <p:cNvPicPr>
            <a:picLocks noChangeAspect="1"/>
          </p:cNvPicPr>
          <p:nvPr/>
        </p:nvPicPr>
        <p:blipFill>
          <a:blip r:embed="rId3"/>
          <a:stretch>
            <a:fillRect/>
          </a:stretch>
        </p:blipFill>
        <p:spPr>
          <a:xfrm>
            <a:off x="522693" y="1536700"/>
            <a:ext cx="8098614" cy="40259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612F1100-4BA6-44C6-A271-9F49E4124C07}" type="slidenum">
              <a:rPr lang="en-US"/>
              <a:pPr>
                <a:defRPr/>
              </a:pPr>
              <a:t>7</a:t>
            </a:fld>
            <a:endParaRPr lang="en-US" dirty="0"/>
          </a:p>
        </p:txBody>
      </p:sp>
      <p:sp>
        <p:nvSpPr>
          <p:cNvPr id="451586" name="Rectangle 2"/>
          <p:cNvSpPr>
            <a:spLocks noChangeArrowheads="1"/>
          </p:cNvSpPr>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US" sz="3600" dirty="0">
                <a:effectLst>
                  <a:outerShdw blurRad="38100" dist="38100" dir="2700000" algn="tl">
                    <a:srgbClr val="C0C0C0"/>
                  </a:outerShdw>
                </a:effectLst>
                <a:latin typeface="Copperplate Gothic Bold" pitchFamily="34" charset="0"/>
              </a:rPr>
              <a:t>City and State</a:t>
            </a:r>
            <a:br>
              <a:rPr lang="en-US" sz="3600" dirty="0">
                <a:effectLst>
                  <a:outerShdw blurRad="38100" dist="38100" dir="2700000" algn="tl">
                    <a:srgbClr val="C0C0C0"/>
                  </a:outerShdw>
                </a:effectLst>
                <a:latin typeface="Copperplate Gothic Bold" pitchFamily="34" charset="0"/>
              </a:rPr>
            </a:br>
            <a:r>
              <a:rPr lang="en-US" sz="3600" dirty="0">
                <a:effectLst>
                  <a:outerShdw blurRad="38100" dist="38100" dir="2700000" algn="tl">
                    <a:srgbClr val="C0C0C0"/>
                  </a:outerShdw>
                </a:effectLst>
                <a:latin typeface="Copperplate Gothic Bold" pitchFamily="34" charset="0"/>
              </a:rPr>
              <a:t>Sales Tax Percentage Growth</a:t>
            </a:r>
          </a:p>
        </p:txBody>
      </p:sp>
      <p:graphicFrame>
        <p:nvGraphicFramePr>
          <p:cNvPr id="7172" name="Object 3"/>
          <p:cNvGraphicFramePr>
            <a:graphicFrameLocks noChangeAspect="1"/>
          </p:cNvGraphicFramePr>
          <p:nvPr>
            <p:extLst>
              <p:ext uri="{D42A27DB-BD31-4B8C-83A1-F6EECF244321}">
                <p14:modId xmlns:p14="http://schemas.microsoft.com/office/powerpoint/2010/main" val="186436662"/>
              </p:ext>
            </p:extLst>
          </p:nvPr>
        </p:nvGraphicFramePr>
        <p:xfrm>
          <a:off x="372762" y="1470028"/>
          <a:ext cx="8382000" cy="4314994"/>
        </p:xfrm>
        <a:graphic>
          <a:graphicData uri="http://schemas.openxmlformats.org/presentationml/2006/ole">
            <mc:AlternateContent xmlns:mc="http://schemas.openxmlformats.org/markup-compatibility/2006">
              <mc:Choice xmlns:v="urn:schemas-microsoft-com:vml" Requires="v">
                <p:oleObj spid="_x0000_s8086" name="Chart" r:id="rId4" imgW="8486767" imgH="4391010" progId="MSGraph.Chart.8">
                  <p:embed followColorScheme="full"/>
                </p:oleObj>
              </mc:Choice>
              <mc:Fallback>
                <p:oleObj name="Chart" r:id="rId4" imgW="8486767" imgH="4391010" progId="MSGraph.Chart.8">
                  <p:embed followColorScheme="full"/>
                  <p:pic>
                    <p:nvPicPr>
                      <p:cNvPr id="0" name="Object 3"/>
                      <p:cNvPicPr>
                        <a:picLocks noChangeAspect="1" noChangeArrowheads="1"/>
                      </p:cNvPicPr>
                      <p:nvPr/>
                    </p:nvPicPr>
                    <p:blipFill>
                      <a:blip r:embed="rId5"/>
                      <a:srcRect/>
                      <a:stretch>
                        <a:fillRect/>
                      </a:stretch>
                    </p:blipFill>
                    <p:spPr bwMode="auto">
                      <a:xfrm>
                        <a:off x="372762" y="1470028"/>
                        <a:ext cx="8382000" cy="4314994"/>
                      </a:xfrm>
                      <a:prstGeom prst="rect">
                        <a:avLst/>
                      </a:prstGeom>
                      <a:noFill/>
                      <a:ln>
                        <a:noFill/>
                      </a:ln>
                      <a:effectLst/>
                      <a:extLst/>
                    </p:spPr>
                  </p:pic>
                </p:oleObj>
              </mc:Fallback>
            </mc:AlternateContent>
          </a:graphicData>
        </a:graphic>
      </p:graphicFrame>
      <p:sp>
        <p:nvSpPr>
          <p:cNvPr id="451588" name="Rectangle 4"/>
          <p:cNvSpPr>
            <a:spLocks noGrp="1" noChangeArrowheads="1"/>
          </p:cNvSpPr>
          <p:nvPr>
            <p:ph type="title"/>
          </p:nvPr>
        </p:nvSpPr>
        <p:spPr/>
        <p:txBody>
          <a:bodyPr/>
          <a:lstStyle/>
          <a:p>
            <a:pPr eaLnBrk="1" hangingPunct="1">
              <a:defRPr/>
            </a:pPr>
            <a:r>
              <a:rPr lang="en-US" sz="3200" dirty="0" smtClean="0"/>
              <a:t>City, County, and Blended</a:t>
            </a:r>
            <a:br>
              <a:rPr lang="en-US" sz="3200" dirty="0" smtClean="0"/>
            </a:br>
            <a:r>
              <a:rPr lang="en-US" sz="3200" dirty="0" smtClean="0"/>
              <a:t>Sales Tax Percentage Growth </a:t>
            </a:r>
            <a:r>
              <a:rPr lang="en-US" sz="2400" dirty="0" smtClean="0"/>
              <a:t>(excluding the impact of the increased local rate)</a:t>
            </a:r>
          </a:p>
        </p:txBody>
      </p:sp>
      <p:sp>
        <p:nvSpPr>
          <p:cNvPr id="7174" name="Text Box 9"/>
          <p:cNvSpPr txBox="1">
            <a:spLocks noChangeArrowheads="1"/>
          </p:cNvSpPr>
          <p:nvPr/>
        </p:nvSpPr>
        <p:spPr bwMode="auto">
          <a:xfrm>
            <a:off x="457200" y="5791200"/>
            <a:ext cx="83058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algn="ctr" eaLnBrk="0" fontAlgn="base" hangingPunct="0">
              <a:spcBef>
                <a:spcPct val="0"/>
              </a:spcBef>
              <a:spcAft>
                <a:spcPct val="0"/>
              </a:spcAft>
              <a:defRPr sz="4800">
                <a:solidFill>
                  <a:schemeClr val="bg1"/>
                </a:solidFill>
                <a:latin typeface="Times New Roman" pitchFamily="18" charset="0"/>
              </a:defRPr>
            </a:lvl6pPr>
            <a:lvl7pPr marL="2971800" indent="-228600" algn="ctr" eaLnBrk="0" fontAlgn="base" hangingPunct="0">
              <a:spcBef>
                <a:spcPct val="0"/>
              </a:spcBef>
              <a:spcAft>
                <a:spcPct val="0"/>
              </a:spcAft>
              <a:defRPr sz="4800">
                <a:solidFill>
                  <a:schemeClr val="bg1"/>
                </a:solidFill>
                <a:latin typeface="Times New Roman" pitchFamily="18" charset="0"/>
              </a:defRPr>
            </a:lvl7pPr>
            <a:lvl8pPr marL="3429000" indent="-228600" algn="ctr" eaLnBrk="0" fontAlgn="base" hangingPunct="0">
              <a:spcBef>
                <a:spcPct val="0"/>
              </a:spcBef>
              <a:spcAft>
                <a:spcPct val="0"/>
              </a:spcAft>
              <a:defRPr sz="4800">
                <a:solidFill>
                  <a:schemeClr val="bg1"/>
                </a:solidFill>
                <a:latin typeface="Times New Roman" pitchFamily="18" charset="0"/>
              </a:defRPr>
            </a:lvl8pPr>
            <a:lvl9pPr marL="3886200" indent="-228600" algn="ctr" eaLnBrk="0" fontAlgn="base" hangingPunct="0">
              <a:spcBef>
                <a:spcPct val="0"/>
              </a:spcBef>
              <a:spcAft>
                <a:spcPct val="0"/>
              </a:spcAft>
              <a:defRPr sz="4800">
                <a:solidFill>
                  <a:schemeClr val="bg1"/>
                </a:solidFill>
                <a:latin typeface="Times New Roman" pitchFamily="18" charset="0"/>
              </a:defRPr>
            </a:lvl9pPr>
          </a:lstStyle>
          <a:p>
            <a:pPr algn="l">
              <a:spcBef>
                <a:spcPct val="50000"/>
              </a:spcBef>
            </a:pPr>
            <a:r>
              <a:rPr lang="en-US" sz="1800" dirty="0">
                <a:solidFill>
                  <a:schemeClr val="tx1"/>
                </a:solidFill>
                <a:latin typeface="Arial" charset="0"/>
              </a:rPr>
              <a:t>Note:  Blended </a:t>
            </a:r>
            <a:r>
              <a:rPr lang="en-US" sz="1800" dirty="0" smtClean="0">
                <a:solidFill>
                  <a:schemeClr val="tx1"/>
                </a:solidFill>
                <a:latin typeface="Arial" charset="0"/>
              </a:rPr>
              <a:t>sales tax results represent </a:t>
            </a:r>
            <a:r>
              <a:rPr lang="en-US" sz="1800" dirty="0">
                <a:solidFill>
                  <a:schemeClr val="tx1"/>
                </a:solidFill>
                <a:latin typeface="Arial" charset="0"/>
              </a:rPr>
              <a:t>the total sales tax received by the City, including the City’s share of the County sales tax, the City sales tax, and the State Turnback.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5C932B91-4310-4BAA-8707-9BE248C7C707}" type="slidenum">
              <a:rPr lang="en-US"/>
              <a:pPr>
                <a:defRPr/>
              </a:pPr>
              <a:t>8</a:t>
            </a:fld>
            <a:endParaRPr lang="en-US" dirty="0"/>
          </a:p>
        </p:txBody>
      </p:sp>
      <p:sp>
        <p:nvSpPr>
          <p:cNvPr id="404482" name="Rectangle 2"/>
          <p:cNvSpPr>
            <a:spLocks noChangeArrowheads="1"/>
          </p:cNvSpPr>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r>
              <a:rPr lang="en-US" sz="3600" dirty="0">
                <a:effectLst>
                  <a:outerShdw blurRad="38100" dist="38100" dir="2700000" algn="tl">
                    <a:srgbClr val="C0C0C0"/>
                  </a:outerShdw>
                </a:effectLst>
                <a:latin typeface="Copperplate Gothic Bold" pitchFamily="34" charset="0"/>
              </a:rPr>
              <a:t>Sales Tax Percentage Growth Last Twelve Months</a:t>
            </a:r>
          </a:p>
        </p:txBody>
      </p:sp>
      <p:graphicFrame>
        <p:nvGraphicFramePr>
          <p:cNvPr id="8196" name="Object 3"/>
          <p:cNvGraphicFramePr>
            <a:graphicFrameLocks noChangeAspect="1"/>
          </p:cNvGraphicFramePr>
          <p:nvPr>
            <p:extLst>
              <p:ext uri="{D42A27DB-BD31-4B8C-83A1-F6EECF244321}">
                <p14:modId xmlns:p14="http://schemas.microsoft.com/office/powerpoint/2010/main" val="362704919"/>
              </p:ext>
            </p:extLst>
          </p:nvPr>
        </p:nvGraphicFramePr>
        <p:xfrm>
          <a:off x="138545" y="1689100"/>
          <a:ext cx="8839200" cy="4559300"/>
        </p:xfrm>
        <a:graphic>
          <a:graphicData uri="http://schemas.openxmlformats.org/presentationml/2006/ole">
            <mc:AlternateContent xmlns:mc="http://schemas.openxmlformats.org/markup-compatibility/2006">
              <mc:Choice xmlns:v="urn:schemas-microsoft-com:vml" Requires="v">
                <p:oleObj spid="_x0000_s9083" name="Chart" r:id="rId4" imgW="8848745" imgH="4562460" progId="MSGraph.Chart.8">
                  <p:embed followColorScheme="full"/>
                </p:oleObj>
              </mc:Choice>
              <mc:Fallback>
                <p:oleObj name="Chart" r:id="rId4" imgW="8848745" imgH="4562460" progId="MSGraph.Chart.8">
                  <p:embed followColorScheme="full"/>
                  <p:pic>
                    <p:nvPicPr>
                      <p:cNvPr id="0" name="Object 3"/>
                      <p:cNvPicPr>
                        <a:picLocks noChangeAspect="1" noChangeArrowheads="1"/>
                      </p:cNvPicPr>
                      <p:nvPr/>
                    </p:nvPicPr>
                    <p:blipFill>
                      <a:blip r:embed="rId5"/>
                      <a:srcRect/>
                      <a:stretch>
                        <a:fillRect/>
                      </a:stretch>
                    </p:blipFill>
                    <p:spPr bwMode="auto">
                      <a:xfrm>
                        <a:off x="138545" y="1689100"/>
                        <a:ext cx="8839200" cy="455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4484" name="Rectangle 4"/>
          <p:cNvSpPr>
            <a:spLocks noGrp="1" noChangeArrowheads="1"/>
          </p:cNvSpPr>
          <p:nvPr>
            <p:ph type="title"/>
          </p:nvPr>
        </p:nvSpPr>
        <p:spPr/>
        <p:txBody>
          <a:bodyPr/>
          <a:lstStyle/>
          <a:p>
            <a:pPr eaLnBrk="1" hangingPunct="1">
              <a:defRPr/>
            </a:pPr>
            <a:r>
              <a:rPr lang="en-US" sz="2800" dirty="0" smtClean="0"/>
              <a:t>Blended Sales Tax Percentage Growth Collected over the Last Twelve Months </a:t>
            </a:r>
            <a:br>
              <a:rPr lang="en-US" sz="2800" dirty="0" smtClean="0"/>
            </a:br>
            <a:r>
              <a:rPr lang="en-US" sz="2400" dirty="0" smtClean="0"/>
              <a:t>(excluding the impact of the increased local rate)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40183" y="1625600"/>
            <a:ext cx="8263633" cy="3937000"/>
          </a:xfrm>
          <a:prstGeom prst="rect">
            <a:avLst/>
          </a:prstGeom>
        </p:spPr>
      </p:pic>
      <p:sp>
        <p:nvSpPr>
          <p:cNvPr id="7" name="Slide Number Placeholder 5"/>
          <p:cNvSpPr>
            <a:spLocks noGrp="1"/>
          </p:cNvSpPr>
          <p:nvPr>
            <p:ph type="sldNum" sz="quarter" idx="12"/>
          </p:nvPr>
        </p:nvSpPr>
        <p:spPr/>
        <p:txBody>
          <a:bodyPr/>
          <a:lstStyle/>
          <a:p>
            <a:pPr>
              <a:defRPr/>
            </a:pPr>
            <a:fld id="{88AAB4A9-3983-42DC-BB3B-A818618A14A6}" type="slidenum">
              <a:rPr lang="en-US"/>
              <a:pPr>
                <a:defRPr/>
              </a:pPr>
              <a:t>9</a:t>
            </a:fld>
            <a:endParaRPr lang="en-US" dirty="0"/>
          </a:p>
        </p:txBody>
      </p:sp>
      <p:sp>
        <p:nvSpPr>
          <p:cNvPr id="406530" name="Rectangle 2"/>
          <p:cNvSpPr>
            <a:spLocks noGrp="1" noChangeArrowheads="1"/>
          </p:cNvSpPr>
          <p:nvPr>
            <p:ph type="title"/>
          </p:nvPr>
        </p:nvSpPr>
        <p:spPr/>
        <p:txBody>
          <a:bodyPr/>
          <a:lstStyle/>
          <a:p>
            <a:pPr eaLnBrk="1" hangingPunct="1">
              <a:defRPr/>
            </a:pPr>
            <a:r>
              <a:rPr lang="en-US" sz="3200" dirty="0" smtClean="0"/>
              <a:t>Sales Tax Percentage Growth Comparison to Budget and Prior Year</a:t>
            </a:r>
          </a:p>
        </p:txBody>
      </p:sp>
      <p:sp>
        <p:nvSpPr>
          <p:cNvPr id="9221" name="Oval 472"/>
          <p:cNvSpPr>
            <a:spLocks noChangeArrowheads="1"/>
          </p:cNvSpPr>
          <p:nvPr/>
        </p:nvSpPr>
        <p:spPr bwMode="auto">
          <a:xfrm>
            <a:off x="6096001" y="4953000"/>
            <a:ext cx="2667000" cy="457200"/>
          </a:xfrm>
          <a:prstGeom prst="ellipse">
            <a:avLst/>
          </a:prstGeom>
          <a:noFill/>
          <a:ln w="31750" algn="ctr">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opperplate Gothic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46039</TotalTime>
  <Words>2443</Words>
  <Application>Microsoft Office PowerPoint</Application>
  <PresentationFormat>On-screen Show (4:3)</PresentationFormat>
  <Paragraphs>141</Paragraphs>
  <Slides>18</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7" baseType="lpstr">
      <vt:lpstr>Andale Mono</vt:lpstr>
      <vt:lpstr>Arial</vt:lpstr>
      <vt:lpstr>CG Times</vt:lpstr>
      <vt:lpstr>Copperplate Gothic Bold</vt:lpstr>
      <vt:lpstr>Times New Roman</vt:lpstr>
      <vt:lpstr>Wingdings</vt:lpstr>
      <vt:lpstr>Default Design</vt:lpstr>
      <vt:lpstr>Worksheet</vt:lpstr>
      <vt:lpstr>Chart</vt:lpstr>
      <vt:lpstr>City of Little Rock</vt:lpstr>
      <vt:lpstr>General Fund Revenues budget % collected - 2017 and 2016</vt:lpstr>
      <vt:lpstr>General Fund Revenues 2017 and 2016</vt:lpstr>
      <vt:lpstr>General fund Revenues Compared to Amended Budget</vt:lpstr>
      <vt:lpstr>General fund Revenues Compared to Adopted Budget</vt:lpstr>
      <vt:lpstr>General fund Revenues Compared to Prior Year</vt:lpstr>
      <vt:lpstr>City, County, and Blended Sales Tax Percentage Growth (excluding the impact of the increased local rate)</vt:lpstr>
      <vt:lpstr>Blended Sales Tax Percentage Growth Collected over the Last Twelve Months  (excluding the impact of the increased local rate)</vt:lpstr>
      <vt:lpstr>Sales Tax Percentage Growth Comparison to Budget and Prior Year</vt:lpstr>
      <vt:lpstr>Revenue Provided by New Sales Tax</vt:lpstr>
      <vt:lpstr>Electric Franchise Fees</vt:lpstr>
      <vt:lpstr> Gas Franchise Fees</vt:lpstr>
      <vt:lpstr>General Fund Expenditures Budget % Expended - 2017 and 2016</vt:lpstr>
      <vt:lpstr>PowerPoint Presentation</vt:lpstr>
      <vt:lpstr>General Fund Expenditures  Compared to Budget</vt:lpstr>
      <vt:lpstr>General Fund Year-End Summary</vt:lpstr>
      <vt:lpstr>General Fund  Authorized but Unfilled Positions and Vacation/Sick Payouts</vt:lpstr>
      <vt:lpstr>General Fund Authorized but Unfilled Positions Last Twelve Months</vt:lpstr>
    </vt:vector>
  </TitlesOfParts>
  <Company>City of Little Rock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WHanna</dc:creator>
  <cp:lastModifiedBy>Lenehan, Sara</cp:lastModifiedBy>
  <cp:revision>2143</cp:revision>
  <cp:lastPrinted>2018-04-25T14:36:21Z</cp:lastPrinted>
  <dcterms:created xsi:type="dcterms:W3CDTF">2003-02-11T16:16:28Z</dcterms:created>
  <dcterms:modified xsi:type="dcterms:W3CDTF">2018-04-25T14:36:32Z</dcterms:modified>
</cp:coreProperties>
</file>